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74" r:id="rId3"/>
    <p:sldId id="275" r:id="rId4"/>
    <p:sldId id="280" r:id="rId5"/>
    <p:sldId id="257" r:id="rId6"/>
    <p:sldId id="258" r:id="rId7"/>
    <p:sldId id="281" r:id="rId8"/>
    <p:sldId id="259" r:id="rId9"/>
    <p:sldId id="260" r:id="rId10"/>
    <p:sldId id="261" r:id="rId11"/>
    <p:sldId id="262" r:id="rId12"/>
    <p:sldId id="263" r:id="rId13"/>
    <p:sldId id="272" r:id="rId14"/>
    <p:sldId id="264" r:id="rId15"/>
    <p:sldId id="277" r:id="rId16"/>
    <p:sldId id="265" r:id="rId17"/>
    <p:sldId id="278" r:id="rId18"/>
    <p:sldId id="266" r:id="rId19"/>
    <p:sldId id="279" r:id="rId20"/>
    <p:sldId id="267" r:id="rId21"/>
    <p:sldId id="268" r:id="rId22"/>
    <p:sldId id="269" r:id="rId23"/>
    <p:sldId id="270" r:id="rId24"/>
    <p:sldId id="271" r:id="rId25"/>
    <p:sldId id="273" r:id="rId26"/>
    <p:sldId id="27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D1CC00"/>
    <a:srgbClr val="1D41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149" autoAdjust="0"/>
    <p:restoredTop sz="94622" autoAdjust="0"/>
  </p:normalViewPr>
  <p:slideViewPr>
    <p:cSldViewPr>
      <p:cViewPr varScale="1">
        <p:scale>
          <a:sx n="74" d="100"/>
          <a:sy n="74" d="100"/>
        </p:scale>
        <p:origin x="-774" y="-90"/>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explosion val="35"/>
          <c:dPt>
            <c:idx val="1"/>
            <c:bubble3D val="0"/>
          </c:dPt>
          <c:dLbls>
            <c:txPr>
              <a:bodyPr/>
              <a:lstStyle/>
              <a:p>
                <a:pPr>
                  <a:defRPr>
                    <a:solidFill>
                      <a:srgbClr val="FFFF00"/>
                    </a:solidFill>
                  </a:defRPr>
                </a:pPr>
                <a:endParaRPr lang="en-US"/>
              </a:p>
            </c:txPr>
            <c:dLblPos val="outEnd"/>
            <c:showLegendKey val="0"/>
            <c:showVal val="1"/>
            <c:showCatName val="0"/>
            <c:showSerName val="0"/>
            <c:showPercent val="0"/>
            <c:showBubbleSize val="0"/>
            <c:showLeaderLines val="1"/>
          </c:dLbls>
          <c:cat>
            <c:strRef>
              <c:f>Sheet1!$A$2:$A$4</c:f>
              <c:strCache>
                <c:ptCount val="3"/>
                <c:pt idx="0">
                  <c:v>AI (%)</c:v>
                </c:pt>
                <c:pt idx="1">
                  <c:v>RA (%)</c:v>
                </c:pt>
                <c:pt idx="2">
                  <c:v>ACSE (%)</c:v>
                </c:pt>
              </c:strCache>
            </c:strRef>
          </c:cat>
          <c:val>
            <c:numRef>
              <c:f>Sheet1!$B$2:$B$4</c:f>
              <c:numCache>
                <c:formatCode>General</c:formatCode>
                <c:ptCount val="3"/>
                <c:pt idx="0">
                  <c:v>37.200000000000003</c:v>
                </c:pt>
                <c:pt idx="1">
                  <c:v>36.200000000000003</c:v>
                </c:pt>
                <c:pt idx="2">
                  <c:v>25.5</c:v>
                </c:pt>
              </c:numCache>
            </c:numRef>
          </c:val>
        </c:ser>
        <c:dLbls>
          <c:dLblPos val="outEnd"/>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a:pPr>
            <a:r>
              <a:rPr lang="ro-RO"/>
              <a:t>Scorul dureros mediu la loturile de studiu</a:t>
            </a:r>
            <a:endParaRPr lang="en-GB"/>
          </a:p>
        </c:rich>
      </c:tx>
      <c:layout/>
      <c:overlay val="0"/>
    </c:title>
    <c:autoTitleDeleted val="0"/>
    <c:plotArea>
      <c:layout/>
      <c:barChart>
        <c:barDir val="col"/>
        <c:grouping val="clustered"/>
        <c:varyColors val="0"/>
        <c:ser>
          <c:idx val="0"/>
          <c:order val="0"/>
          <c:tx>
            <c:strRef>
              <c:f>Sheet1!$B$1</c:f>
              <c:strCache>
                <c:ptCount val="1"/>
                <c:pt idx="0">
                  <c:v>Series 1</c:v>
                </c:pt>
              </c:strCache>
            </c:strRef>
          </c:tx>
          <c:invertIfNegative val="0"/>
          <c:dLbls>
            <c:dLblPos val="outEnd"/>
            <c:showLegendKey val="0"/>
            <c:showVal val="1"/>
            <c:showCatName val="0"/>
            <c:showSerName val="0"/>
            <c:showPercent val="0"/>
            <c:showBubbleSize val="0"/>
            <c:showLeaderLines val="0"/>
          </c:dLbls>
          <c:cat>
            <c:strRef>
              <c:f>Sheet1!$A$2:$A$4</c:f>
              <c:strCache>
                <c:ptCount val="3"/>
                <c:pt idx="0">
                  <c:v>AIV</c:v>
                </c:pt>
                <c:pt idx="1">
                  <c:v>RA</c:v>
                </c:pt>
                <c:pt idx="2">
                  <c:v>ACSE</c:v>
                </c:pt>
              </c:strCache>
            </c:strRef>
          </c:cat>
          <c:val>
            <c:numRef>
              <c:f>Sheet1!$B$2:$B$4</c:f>
              <c:numCache>
                <c:formatCode>General</c:formatCode>
                <c:ptCount val="3"/>
                <c:pt idx="0">
                  <c:v>3.9</c:v>
                </c:pt>
                <c:pt idx="1">
                  <c:v>4.9000000000000004</c:v>
                </c:pt>
                <c:pt idx="2">
                  <c:v>3.4</c:v>
                </c:pt>
              </c:numCache>
            </c:numRef>
          </c:val>
        </c:ser>
        <c:dLbls>
          <c:showLegendKey val="0"/>
          <c:showVal val="0"/>
          <c:showCatName val="0"/>
          <c:showSerName val="0"/>
          <c:showPercent val="0"/>
          <c:showBubbleSize val="0"/>
        </c:dLbls>
        <c:gapWidth val="150"/>
        <c:axId val="170311680"/>
        <c:axId val="78451200"/>
      </c:barChart>
      <c:catAx>
        <c:axId val="170311680"/>
        <c:scaling>
          <c:orientation val="minMax"/>
        </c:scaling>
        <c:delete val="0"/>
        <c:axPos val="b"/>
        <c:numFmt formatCode="General" sourceLinked="1"/>
        <c:majorTickMark val="out"/>
        <c:minorTickMark val="none"/>
        <c:tickLblPos val="nextTo"/>
        <c:crossAx val="78451200"/>
        <c:crosses val="autoZero"/>
        <c:auto val="1"/>
        <c:lblAlgn val="ctr"/>
        <c:lblOffset val="100"/>
        <c:noMultiLvlLbl val="0"/>
      </c:catAx>
      <c:valAx>
        <c:axId val="78451200"/>
        <c:scaling>
          <c:orientation val="minMax"/>
        </c:scaling>
        <c:delete val="0"/>
        <c:axPos val="l"/>
        <c:numFmt formatCode="General" sourceLinked="1"/>
        <c:majorTickMark val="out"/>
        <c:minorTickMark val="none"/>
        <c:tickLblPos val="nextTo"/>
        <c:crossAx val="1703116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o-RO" sz="2160" b="1" i="0" u="none" strike="noStrike" baseline="0" dirty="0" smtClean="0">
                <a:effectLst/>
              </a:rPr>
              <a:t>Reprezentarea grafică a suferințelor pacienților în perioada postoperatorie</a:t>
            </a:r>
            <a:endParaRPr lang="en-GB" dirty="0"/>
          </a:p>
        </c:rich>
      </c:tx>
      <c:layout/>
      <c:overlay val="0"/>
    </c:title>
    <c:autoTitleDeleted val="0"/>
    <c:plotArea>
      <c:layout/>
      <c:barChart>
        <c:barDir val="bar"/>
        <c:grouping val="percentStacked"/>
        <c:varyColors val="0"/>
        <c:ser>
          <c:idx val="0"/>
          <c:order val="0"/>
          <c:tx>
            <c:strRef>
              <c:f>Sheet1!$B$1</c:f>
              <c:strCache>
                <c:ptCount val="1"/>
                <c:pt idx="0">
                  <c:v>Da</c:v>
                </c:pt>
              </c:strCache>
            </c:strRef>
          </c:tx>
          <c:invertIfNegative val="0"/>
          <c:dLbls>
            <c:dLblPos val="inBase"/>
            <c:showLegendKey val="0"/>
            <c:showVal val="1"/>
            <c:showCatName val="0"/>
            <c:showSerName val="0"/>
            <c:showPercent val="0"/>
            <c:showBubbleSize val="0"/>
            <c:showLeaderLines val="0"/>
          </c:dLbls>
          <c:cat>
            <c:strRef>
              <c:f>Sheet1!$A$2:$A$8</c:f>
              <c:strCache>
                <c:ptCount val="7"/>
                <c:pt idx="0">
                  <c:v>Durere postoperatorie</c:v>
                </c:pt>
                <c:pt idx="1">
                  <c:v>Durere în gât</c:v>
                </c:pt>
                <c:pt idx="2">
                  <c:v>Disconfort la ochi</c:v>
                </c:pt>
                <c:pt idx="3">
                  <c:v>Sete</c:v>
                </c:pt>
                <c:pt idx="4">
                  <c:v>Foame</c:v>
                </c:pt>
                <c:pt idx="5">
                  <c:v>Durere de spate</c:v>
                </c:pt>
                <c:pt idx="6">
                  <c:v>Frig</c:v>
                </c:pt>
              </c:strCache>
            </c:strRef>
          </c:cat>
          <c:val>
            <c:numRef>
              <c:f>Sheet1!$B$2:$B$8</c:f>
              <c:numCache>
                <c:formatCode>General</c:formatCode>
                <c:ptCount val="7"/>
                <c:pt idx="0">
                  <c:v>93.55</c:v>
                </c:pt>
                <c:pt idx="1">
                  <c:v>11.8</c:v>
                </c:pt>
                <c:pt idx="2">
                  <c:v>7.5</c:v>
                </c:pt>
                <c:pt idx="3">
                  <c:v>75.3</c:v>
                </c:pt>
                <c:pt idx="4">
                  <c:v>34.4</c:v>
                </c:pt>
                <c:pt idx="5">
                  <c:v>43</c:v>
                </c:pt>
                <c:pt idx="6">
                  <c:v>17.2</c:v>
                </c:pt>
              </c:numCache>
            </c:numRef>
          </c:val>
        </c:ser>
        <c:ser>
          <c:idx val="1"/>
          <c:order val="1"/>
          <c:tx>
            <c:strRef>
              <c:f>Sheet1!$C$1</c:f>
              <c:strCache>
                <c:ptCount val="1"/>
                <c:pt idx="0">
                  <c:v>Nu</c:v>
                </c:pt>
              </c:strCache>
            </c:strRef>
          </c:tx>
          <c:invertIfNegative val="0"/>
          <c:cat>
            <c:strRef>
              <c:f>Sheet1!$A$2:$A$8</c:f>
              <c:strCache>
                <c:ptCount val="7"/>
                <c:pt idx="0">
                  <c:v>Durere postoperatorie</c:v>
                </c:pt>
                <c:pt idx="1">
                  <c:v>Durere în gât</c:v>
                </c:pt>
                <c:pt idx="2">
                  <c:v>Disconfort la ochi</c:v>
                </c:pt>
                <c:pt idx="3">
                  <c:v>Sete</c:v>
                </c:pt>
                <c:pt idx="4">
                  <c:v>Foame</c:v>
                </c:pt>
                <c:pt idx="5">
                  <c:v>Durere de spate</c:v>
                </c:pt>
                <c:pt idx="6">
                  <c:v>Frig</c:v>
                </c:pt>
              </c:strCache>
            </c:strRef>
          </c:cat>
          <c:val>
            <c:numRef>
              <c:f>Sheet1!$C$2:$C$8</c:f>
              <c:numCache>
                <c:formatCode>General</c:formatCode>
                <c:ptCount val="7"/>
                <c:pt idx="0">
                  <c:v>6.45</c:v>
                </c:pt>
                <c:pt idx="1">
                  <c:v>88.2</c:v>
                </c:pt>
                <c:pt idx="2">
                  <c:v>92.5</c:v>
                </c:pt>
                <c:pt idx="3">
                  <c:v>24.7</c:v>
                </c:pt>
                <c:pt idx="4">
                  <c:v>65.599999999999994</c:v>
                </c:pt>
                <c:pt idx="5">
                  <c:v>57</c:v>
                </c:pt>
                <c:pt idx="6">
                  <c:v>82.8</c:v>
                </c:pt>
              </c:numCache>
            </c:numRef>
          </c:val>
        </c:ser>
        <c:dLbls>
          <c:showLegendKey val="0"/>
          <c:showVal val="0"/>
          <c:showCatName val="0"/>
          <c:showSerName val="0"/>
          <c:showPercent val="0"/>
          <c:showBubbleSize val="0"/>
        </c:dLbls>
        <c:gapWidth val="150"/>
        <c:overlap val="100"/>
        <c:axId val="170314752"/>
        <c:axId val="31612928"/>
      </c:barChart>
      <c:catAx>
        <c:axId val="170314752"/>
        <c:scaling>
          <c:orientation val="minMax"/>
        </c:scaling>
        <c:delete val="0"/>
        <c:axPos val="l"/>
        <c:numFmt formatCode="General" sourceLinked="1"/>
        <c:majorTickMark val="out"/>
        <c:minorTickMark val="none"/>
        <c:tickLblPos val="nextTo"/>
        <c:crossAx val="31612928"/>
        <c:crosses val="autoZero"/>
        <c:auto val="1"/>
        <c:lblAlgn val="ctr"/>
        <c:lblOffset val="100"/>
        <c:noMultiLvlLbl val="0"/>
      </c:catAx>
      <c:valAx>
        <c:axId val="31612928"/>
        <c:scaling>
          <c:orientation val="minMax"/>
        </c:scaling>
        <c:delete val="0"/>
        <c:axPos val="b"/>
        <c:majorGridlines/>
        <c:numFmt formatCode="0%" sourceLinked="1"/>
        <c:majorTickMark val="out"/>
        <c:minorTickMark val="none"/>
        <c:tickLblPos val="nextTo"/>
        <c:crossAx val="1703147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ro-RO" sz="1800" b="1" dirty="0" smtClean="0">
                <a:solidFill>
                  <a:schemeClr val="tx1"/>
                </a:solidFill>
              </a:rPr>
              <a:t>Ce tratament împotriva durerii a fost  prescris / efectuat de către medicul dumneavoastră?</a:t>
            </a:r>
            <a:endParaRPr lang="en-GB" sz="1800" b="1" dirty="0">
              <a:solidFill>
                <a:schemeClr val="tx1"/>
              </a:solidFill>
            </a:endParaRPr>
          </a:p>
        </c:rich>
      </c:tx>
      <c:layout/>
      <c:overlay val="0"/>
    </c:title>
    <c:autoTitleDeleted val="0"/>
    <c:plotArea>
      <c:layout/>
      <c:barChart>
        <c:barDir val="col"/>
        <c:grouping val="clustered"/>
        <c:varyColors val="0"/>
        <c:ser>
          <c:idx val="0"/>
          <c:order val="0"/>
          <c:tx>
            <c:strRef>
              <c:f>Sheet1!$B$1</c:f>
              <c:strCache>
                <c:ptCount val="1"/>
                <c:pt idx="0">
                  <c:v>AI</c:v>
                </c:pt>
              </c:strCache>
            </c:strRef>
          </c:tx>
          <c:invertIfNegative val="0"/>
          <c:cat>
            <c:strRef>
              <c:f>Sheet1!$A$2:$A$6</c:f>
              <c:strCache>
                <c:ptCount val="5"/>
                <c:pt idx="0">
                  <c:v>pastile</c:v>
                </c:pt>
                <c:pt idx="1">
                  <c:v>i/v</c:v>
                </c:pt>
                <c:pt idx="2">
                  <c:v>i/m</c:v>
                </c:pt>
                <c:pt idx="3">
                  <c:v>alte</c:v>
                </c:pt>
                <c:pt idx="4">
                  <c:v>fara</c:v>
                </c:pt>
              </c:strCache>
            </c:strRef>
          </c:cat>
          <c:val>
            <c:numRef>
              <c:f>Sheet1!$B$2:$B$6</c:f>
              <c:numCache>
                <c:formatCode>General</c:formatCode>
                <c:ptCount val="5"/>
                <c:pt idx="0">
                  <c:v>8.6</c:v>
                </c:pt>
                <c:pt idx="1">
                  <c:v>8.6</c:v>
                </c:pt>
                <c:pt idx="2">
                  <c:v>94.3</c:v>
                </c:pt>
                <c:pt idx="3">
                  <c:v>2.8499999999999988</c:v>
                </c:pt>
                <c:pt idx="4">
                  <c:v>2.8499999999999988</c:v>
                </c:pt>
              </c:numCache>
            </c:numRef>
          </c:val>
        </c:ser>
        <c:ser>
          <c:idx val="1"/>
          <c:order val="1"/>
          <c:tx>
            <c:strRef>
              <c:f>Sheet1!$C$1</c:f>
              <c:strCache>
                <c:ptCount val="1"/>
                <c:pt idx="0">
                  <c:v>RA</c:v>
                </c:pt>
              </c:strCache>
            </c:strRef>
          </c:tx>
          <c:invertIfNegative val="0"/>
          <c:cat>
            <c:strRef>
              <c:f>Sheet1!$A$2:$A$6</c:f>
              <c:strCache>
                <c:ptCount val="5"/>
                <c:pt idx="0">
                  <c:v>pastile</c:v>
                </c:pt>
                <c:pt idx="1">
                  <c:v>i/v</c:v>
                </c:pt>
                <c:pt idx="2">
                  <c:v>i/m</c:v>
                </c:pt>
                <c:pt idx="3">
                  <c:v>alte</c:v>
                </c:pt>
                <c:pt idx="4">
                  <c:v>fara</c:v>
                </c:pt>
              </c:strCache>
            </c:strRef>
          </c:cat>
          <c:val>
            <c:numRef>
              <c:f>Sheet1!$C$2:$C$6</c:f>
              <c:numCache>
                <c:formatCode>General</c:formatCode>
                <c:ptCount val="5"/>
                <c:pt idx="0">
                  <c:v>20.6</c:v>
                </c:pt>
                <c:pt idx="1">
                  <c:v>5.9</c:v>
                </c:pt>
                <c:pt idx="2">
                  <c:v>91.2</c:v>
                </c:pt>
                <c:pt idx="3">
                  <c:v>0</c:v>
                </c:pt>
                <c:pt idx="4">
                  <c:v>2.9</c:v>
                </c:pt>
              </c:numCache>
            </c:numRef>
          </c:val>
        </c:ser>
        <c:ser>
          <c:idx val="2"/>
          <c:order val="2"/>
          <c:tx>
            <c:strRef>
              <c:f>Sheet1!$D$1</c:f>
              <c:strCache>
                <c:ptCount val="1"/>
                <c:pt idx="0">
                  <c:v>ACSE</c:v>
                </c:pt>
              </c:strCache>
            </c:strRef>
          </c:tx>
          <c:invertIfNegative val="0"/>
          <c:cat>
            <c:strRef>
              <c:f>Sheet1!$A$2:$A$6</c:f>
              <c:strCache>
                <c:ptCount val="5"/>
                <c:pt idx="0">
                  <c:v>pastile</c:v>
                </c:pt>
                <c:pt idx="1">
                  <c:v>i/v</c:v>
                </c:pt>
                <c:pt idx="2">
                  <c:v>i/m</c:v>
                </c:pt>
                <c:pt idx="3">
                  <c:v>alte</c:v>
                </c:pt>
                <c:pt idx="4">
                  <c:v>fara</c:v>
                </c:pt>
              </c:strCache>
            </c:strRef>
          </c:cat>
          <c:val>
            <c:numRef>
              <c:f>Sheet1!$D$2:$D$6</c:f>
              <c:numCache>
                <c:formatCode>General</c:formatCode>
                <c:ptCount val="5"/>
                <c:pt idx="0">
                  <c:v>20.8</c:v>
                </c:pt>
                <c:pt idx="1">
                  <c:v>20</c:v>
                </c:pt>
                <c:pt idx="2">
                  <c:v>87.5</c:v>
                </c:pt>
                <c:pt idx="3">
                  <c:v>33.300000000000004</c:v>
                </c:pt>
                <c:pt idx="4">
                  <c:v>8.3000000000000007</c:v>
                </c:pt>
              </c:numCache>
            </c:numRef>
          </c:val>
        </c:ser>
        <c:dLbls>
          <c:showLegendKey val="0"/>
          <c:showVal val="0"/>
          <c:showCatName val="0"/>
          <c:showSerName val="0"/>
          <c:showPercent val="0"/>
          <c:showBubbleSize val="0"/>
        </c:dLbls>
        <c:gapWidth val="150"/>
        <c:axId val="167160832"/>
        <c:axId val="31615232"/>
      </c:barChart>
      <c:catAx>
        <c:axId val="167160832"/>
        <c:scaling>
          <c:orientation val="minMax"/>
        </c:scaling>
        <c:delete val="0"/>
        <c:axPos val="b"/>
        <c:majorTickMark val="none"/>
        <c:minorTickMark val="none"/>
        <c:tickLblPos val="nextTo"/>
        <c:crossAx val="31615232"/>
        <c:crosses val="autoZero"/>
        <c:auto val="1"/>
        <c:lblAlgn val="ctr"/>
        <c:lblOffset val="100"/>
        <c:noMultiLvlLbl val="0"/>
      </c:catAx>
      <c:valAx>
        <c:axId val="31615232"/>
        <c:scaling>
          <c:orientation val="minMax"/>
        </c:scaling>
        <c:delete val="0"/>
        <c:axPos val="l"/>
        <c:majorGridlines/>
        <c:numFmt formatCode="General" sourceLinked="1"/>
        <c:majorTickMark val="none"/>
        <c:minorTickMark val="none"/>
        <c:tickLblPos val="nextTo"/>
        <c:crossAx val="16716083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o-RO" dirty="0" smtClean="0"/>
              <a:t>Modul</a:t>
            </a:r>
            <a:r>
              <a:rPr lang="ro-RO" baseline="0" dirty="0" smtClean="0"/>
              <a:t> de administrare a analgezicelor</a:t>
            </a:r>
            <a:endParaRPr lang="en-GB" dirty="0"/>
          </a:p>
        </c:rich>
      </c:tx>
      <c:layout/>
      <c:overlay val="0"/>
    </c:title>
    <c:autoTitleDeleted val="0"/>
    <c:plotArea>
      <c:layout/>
      <c:barChart>
        <c:barDir val="col"/>
        <c:grouping val="clustered"/>
        <c:varyColors val="0"/>
        <c:ser>
          <c:idx val="0"/>
          <c:order val="0"/>
          <c:tx>
            <c:strRef>
              <c:f>Sheet1!$B$1</c:f>
              <c:strCache>
                <c:ptCount val="1"/>
                <c:pt idx="0">
                  <c:v>AI</c:v>
                </c:pt>
              </c:strCache>
            </c:strRef>
          </c:tx>
          <c:spPr>
            <a:ln w="28575">
              <a:noFill/>
            </a:ln>
          </c:spPr>
          <c:invertIfNegative val="0"/>
          <c:cat>
            <c:strRef>
              <c:f>Sheet1!$A$2:$A$5</c:f>
              <c:strCache>
                <c:ptCount val="4"/>
                <c:pt idx="0">
                  <c:v>&lt;5 min</c:v>
                </c:pt>
                <c:pt idx="1">
                  <c:v>5-10 min</c:v>
                </c:pt>
                <c:pt idx="2">
                  <c:v>&gt;10 min</c:v>
                </c:pt>
                <c:pt idx="3">
                  <c:v>programat</c:v>
                </c:pt>
              </c:strCache>
            </c:strRef>
          </c:cat>
          <c:val>
            <c:numRef>
              <c:f>Sheet1!$B$2:$B$5</c:f>
              <c:numCache>
                <c:formatCode>General</c:formatCode>
                <c:ptCount val="4"/>
                <c:pt idx="0">
                  <c:v>48.6</c:v>
                </c:pt>
                <c:pt idx="1">
                  <c:v>20</c:v>
                </c:pt>
                <c:pt idx="2">
                  <c:v>20</c:v>
                </c:pt>
                <c:pt idx="3">
                  <c:v>11.4</c:v>
                </c:pt>
              </c:numCache>
            </c:numRef>
          </c:val>
        </c:ser>
        <c:ser>
          <c:idx val="1"/>
          <c:order val="1"/>
          <c:tx>
            <c:strRef>
              <c:f>Sheet1!$C$1</c:f>
              <c:strCache>
                <c:ptCount val="1"/>
                <c:pt idx="0">
                  <c:v>RA</c:v>
                </c:pt>
              </c:strCache>
            </c:strRef>
          </c:tx>
          <c:spPr>
            <a:ln w="28575">
              <a:noFill/>
            </a:ln>
          </c:spPr>
          <c:invertIfNegative val="0"/>
          <c:cat>
            <c:strRef>
              <c:f>Sheet1!$A$2:$A$5</c:f>
              <c:strCache>
                <c:ptCount val="4"/>
                <c:pt idx="0">
                  <c:v>&lt;5 min</c:v>
                </c:pt>
                <c:pt idx="1">
                  <c:v>5-10 min</c:v>
                </c:pt>
                <c:pt idx="2">
                  <c:v>&gt;10 min</c:v>
                </c:pt>
                <c:pt idx="3">
                  <c:v>programat</c:v>
                </c:pt>
              </c:strCache>
            </c:strRef>
          </c:cat>
          <c:val>
            <c:numRef>
              <c:f>Sheet1!$C$2:$C$5</c:f>
              <c:numCache>
                <c:formatCode>General</c:formatCode>
                <c:ptCount val="4"/>
                <c:pt idx="0">
                  <c:v>58.3</c:v>
                </c:pt>
                <c:pt idx="1">
                  <c:v>25</c:v>
                </c:pt>
                <c:pt idx="2">
                  <c:v>8.3000000000000007</c:v>
                </c:pt>
                <c:pt idx="3">
                  <c:v>8.3000000000000007</c:v>
                </c:pt>
              </c:numCache>
            </c:numRef>
          </c:val>
        </c:ser>
        <c:ser>
          <c:idx val="2"/>
          <c:order val="2"/>
          <c:tx>
            <c:strRef>
              <c:f>Sheet1!$D$1</c:f>
              <c:strCache>
                <c:ptCount val="1"/>
                <c:pt idx="0">
                  <c:v>RA+AE</c:v>
                </c:pt>
              </c:strCache>
            </c:strRef>
          </c:tx>
          <c:spPr>
            <a:ln w="28575">
              <a:noFill/>
            </a:ln>
          </c:spPr>
          <c:invertIfNegative val="0"/>
          <c:cat>
            <c:strRef>
              <c:f>Sheet1!$A$2:$A$5</c:f>
              <c:strCache>
                <c:ptCount val="4"/>
                <c:pt idx="0">
                  <c:v>&lt;5 min</c:v>
                </c:pt>
                <c:pt idx="1">
                  <c:v>5-10 min</c:v>
                </c:pt>
                <c:pt idx="2">
                  <c:v>&gt;10 min</c:v>
                </c:pt>
                <c:pt idx="3">
                  <c:v>programat</c:v>
                </c:pt>
              </c:strCache>
            </c:strRef>
          </c:cat>
          <c:val>
            <c:numRef>
              <c:f>Sheet1!$D$2:$D$5</c:f>
              <c:numCache>
                <c:formatCode>General</c:formatCode>
                <c:ptCount val="4"/>
                <c:pt idx="0">
                  <c:v>55.9</c:v>
                </c:pt>
                <c:pt idx="1">
                  <c:v>23.5</c:v>
                </c:pt>
                <c:pt idx="2">
                  <c:v>8.8000000000000007</c:v>
                </c:pt>
                <c:pt idx="3">
                  <c:v>11.8</c:v>
                </c:pt>
              </c:numCache>
            </c:numRef>
          </c:val>
        </c:ser>
        <c:dLbls>
          <c:showLegendKey val="0"/>
          <c:showVal val="0"/>
          <c:showCatName val="0"/>
          <c:showSerName val="0"/>
          <c:showPercent val="0"/>
          <c:showBubbleSize val="0"/>
        </c:dLbls>
        <c:gapWidth val="150"/>
        <c:axId val="116278272"/>
        <c:axId val="91106112"/>
      </c:barChart>
      <c:catAx>
        <c:axId val="116278272"/>
        <c:scaling>
          <c:orientation val="minMax"/>
        </c:scaling>
        <c:delete val="0"/>
        <c:axPos val="b"/>
        <c:majorTickMark val="none"/>
        <c:minorTickMark val="none"/>
        <c:tickLblPos val="nextTo"/>
        <c:txPr>
          <a:bodyPr/>
          <a:lstStyle/>
          <a:p>
            <a:pPr>
              <a:defRPr lang="en-GB"/>
            </a:pPr>
            <a:endParaRPr lang="en-US"/>
          </a:p>
        </c:txPr>
        <c:crossAx val="91106112"/>
        <c:crosses val="autoZero"/>
        <c:auto val="1"/>
        <c:lblAlgn val="ctr"/>
        <c:lblOffset val="100"/>
        <c:noMultiLvlLbl val="0"/>
      </c:catAx>
      <c:valAx>
        <c:axId val="91106112"/>
        <c:scaling>
          <c:orientation val="minMax"/>
        </c:scaling>
        <c:delete val="0"/>
        <c:axPos val="l"/>
        <c:majorGridlines/>
        <c:numFmt formatCode="General" sourceLinked="1"/>
        <c:majorTickMark val="none"/>
        <c:minorTickMark val="none"/>
        <c:tickLblPos val="nextTo"/>
        <c:txPr>
          <a:bodyPr/>
          <a:lstStyle/>
          <a:p>
            <a:pPr>
              <a:defRPr lang="en-GB"/>
            </a:pPr>
            <a:endParaRPr lang="en-US"/>
          </a:p>
        </c:txPr>
        <c:crossAx val="116278272"/>
        <c:crosses val="autoZero"/>
        <c:crossBetween val="between"/>
      </c:valAx>
    </c:plotArea>
    <c:legend>
      <c:legendPos val="r"/>
      <c:layout/>
      <c:overlay val="0"/>
      <c:txPr>
        <a:bodyPr/>
        <a:lstStyle/>
        <a:p>
          <a:pPr>
            <a:defRPr lang="en-GB"/>
          </a:pPr>
          <a:endParaRPr lang="en-US"/>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ro-RO"/>
              <a:t>Durerea este suprimată complet după prima administrare / injecţie? </a:t>
            </a:r>
            <a:endParaRPr lang="en-GB"/>
          </a:p>
        </c:rich>
      </c:tx>
      <c:layout/>
      <c:overlay val="0"/>
    </c:title>
    <c:autoTitleDeleted val="0"/>
    <c:plotArea>
      <c:layout/>
      <c:barChart>
        <c:barDir val="bar"/>
        <c:grouping val="percentStacked"/>
        <c:varyColors val="0"/>
        <c:ser>
          <c:idx val="0"/>
          <c:order val="0"/>
          <c:tx>
            <c:strRef>
              <c:f>Sheet1!$A$2</c:f>
              <c:strCache>
                <c:ptCount val="1"/>
                <c:pt idx="0">
                  <c:v>Da</c:v>
                </c:pt>
              </c:strCache>
            </c:strRef>
          </c:tx>
          <c:invertIfNegative val="0"/>
          <c:dLbls>
            <c:txPr>
              <a:bodyPr/>
              <a:lstStyle/>
              <a:p>
                <a:pPr>
                  <a:defRPr>
                    <a:solidFill>
                      <a:schemeClr val="bg1">
                        <a:lumMod val="95000"/>
                        <a:lumOff val="5000"/>
                      </a:schemeClr>
                    </a:solidFill>
                  </a:defRPr>
                </a:pPr>
                <a:endParaRPr lang="en-US"/>
              </a:p>
            </c:txPr>
            <c:dLblPos val="ctr"/>
            <c:showLegendKey val="0"/>
            <c:showVal val="1"/>
            <c:showCatName val="0"/>
            <c:showSerName val="0"/>
            <c:showPercent val="0"/>
            <c:showBubbleSize val="0"/>
            <c:showLeaderLines val="0"/>
          </c:dLbls>
          <c:cat>
            <c:strRef>
              <c:f>Sheet1!$B$1:$D$1</c:f>
              <c:strCache>
                <c:ptCount val="3"/>
                <c:pt idx="0">
                  <c:v>AI</c:v>
                </c:pt>
                <c:pt idx="1">
                  <c:v>RA</c:v>
                </c:pt>
                <c:pt idx="2">
                  <c:v>ASCE</c:v>
                </c:pt>
              </c:strCache>
            </c:strRef>
          </c:cat>
          <c:val>
            <c:numRef>
              <c:f>Sheet1!$B$2:$D$2</c:f>
              <c:numCache>
                <c:formatCode>General</c:formatCode>
                <c:ptCount val="3"/>
                <c:pt idx="0">
                  <c:v>77.099999999999994</c:v>
                </c:pt>
                <c:pt idx="1">
                  <c:v>76.5</c:v>
                </c:pt>
                <c:pt idx="2">
                  <c:v>66.7</c:v>
                </c:pt>
              </c:numCache>
            </c:numRef>
          </c:val>
        </c:ser>
        <c:ser>
          <c:idx val="1"/>
          <c:order val="1"/>
          <c:tx>
            <c:strRef>
              <c:f>Sheet1!$A$3</c:f>
              <c:strCache>
                <c:ptCount val="1"/>
                <c:pt idx="0">
                  <c:v>Nu</c:v>
                </c:pt>
              </c:strCache>
            </c:strRef>
          </c:tx>
          <c:invertIfNegative val="0"/>
          <c:cat>
            <c:strRef>
              <c:f>Sheet1!$B$1:$D$1</c:f>
              <c:strCache>
                <c:ptCount val="3"/>
                <c:pt idx="0">
                  <c:v>AI</c:v>
                </c:pt>
                <c:pt idx="1">
                  <c:v>RA</c:v>
                </c:pt>
                <c:pt idx="2">
                  <c:v>ASCE</c:v>
                </c:pt>
              </c:strCache>
            </c:strRef>
          </c:cat>
          <c:val>
            <c:numRef>
              <c:f>Sheet1!$B$3:$D$3</c:f>
              <c:numCache>
                <c:formatCode>General</c:formatCode>
                <c:ptCount val="3"/>
                <c:pt idx="0">
                  <c:v>22.9</c:v>
                </c:pt>
                <c:pt idx="1">
                  <c:v>23.5</c:v>
                </c:pt>
                <c:pt idx="2">
                  <c:v>33.300000000000004</c:v>
                </c:pt>
              </c:numCache>
            </c:numRef>
          </c:val>
        </c:ser>
        <c:dLbls>
          <c:showLegendKey val="0"/>
          <c:showVal val="0"/>
          <c:showCatName val="0"/>
          <c:showSerName val="0"/>
          <c:showPercent val="0"/>
          <c:showBubbleSize val="0"/>
        </c:dLbls>
        <c:gapWidth val="55"/>
        <c:overlap val="100"/>
        <c:axId val="170339328"/>
        <c:axId val="78203136"/>
      </c:barChart>
      <c:catAx>
        <c:axId val="170339328"/>
        <c:scaling>
          <c:orientation val="minMax"/>
        </c:scaling>
        <c:delete val="0"/>
        <c:axPos val="l"/>
        <c:majorTickMark val="none"/>
        <c:minorTickMark val="none"/>
        <c:tickLblPos val="nextTo"/>
        <c:crossAx val="78203136"/>
        <c:crosses val="autoZero"/>
        <c:auto val="1"/>
        <c:lblAlgn val="ctr"/>
        <c:lblOffset val="100"/>
        <c:noMultiLvlLbl val="0"/>
      </c:catAx>
      <c:valAx>
        <c:axId val="78203136"/>
        <c:scaling>
          <c:orientation val="minMax"/>
        </c:scaling>
        <c:delete val="0"/>
        <c:axPos val="b"/>
        <c:majorGridlines/>
        <c:numFmt formatCode="0%" sourceLinked="1"/>
        <c:majorTickMark val="none"/>
        <c:minorTickMark val="none"/>
        <c:tickLblPos val="nextTo"/>
        <c:crossAx val="1703393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o-RO" sz="2160" b="1" i="0" u="none" strike="noStrike" baseline="0" dirty="0" smtClean="0"/>
              <a:t>Efectul analgeticului prescris / administrat </a:t>
            </a:r>
            <a:endParaRPr lang="en-GB" dirty="0"/>
          </a:p>
        </c:rich>
      </c:tx>
      <c:layout/>
      <c:overlay val="0"/>
    </c:title>
    <c:autoTitleDeleted val="0"/>
    <c:plotArea>
      <c:layout/>
      <c:barChart>
        <c:barDir val="col"/>
        <c:grouping val="clustered"/>
        <c:varyColors val="0"/>
        <c:ser>
          <c:idx val="0"/>
          <c:order val="0"/>
          <c:tx>
            <c:strRef>
              <c:f>Sheet1!$B$1</c:f>
              <c:strCache>
                <c:ptCount val="1"/>
                <c:pt idx="0">
                  <c:v>AI</c:v>
                </c:pt>
              </c:strCache>
            </c:strRef>
          </c:tx>
          <c:invertIfNegative val="0"/>
          <c:cat>
            <c:strRef>
              <c:f>Sheet1!$A$2:$A$5</c:f>
              <c:strCache>
                <c:ptCount val="4"/>
                <c:pt idx="0">
                  <c:v>Excelent </c:v>
                </c:pt>
                <c:pt idx="1">
                  <c:v>Bun </c:v>
                </c:pt>
                <c:pt idx="2">
                  <c:v>Slab </c:v>
                </c:pt>
                <c:pt idx="3">
                  <c:v>Ineficient </c:v>
                </c:pt>
              </c:strCache>
            </c:strRef>
          </c:cat>
          <c:val>
            <c:numRef>
              <c:f>Sheet1!$B$2:$B$5</c:f>
              <c:numCache>
                <c:formatCode>General</c:formatCode>
                <c:ptCount val="4"/>
                <c:pt idx="0">
                  <c:v>2.8</c:v>
                </c:pt>
                <c:pt idx="1">
                  <c:v>82.9</c:v>
                </c:pt>
                <c:pt idx="2">
                  <c:v>8.6</c:v>
                </c:pt>
                <c:pt idx="3">
                  <c:v>5.7</c:v>
                </c:pt>
              </c:numCache>
            </c:numRef>
          </c:val>
        </c:ser>
        <c:ser>
          <c:idx val="1"/>
          <c:order val="1"/>
          <c:tx>
            <c:strRef>
              <c:f>Sheet1!$C$1</c:f>
              <c:strCache>
                <c:ptCount val="1"/>
                <c:pt idx="0">
                  <c:v>RA</c:v>
                </c:pt>
              </c:strCache>
            </c:strRef>
          </c:tx>
          <c:invertIfNegative val="0"/>
          <c:cat>
            <c:strRef>
              <c:f>Sheet1!$A$2:$A$5</c:f>
              <c:strCache>
                <c:ptCount val="4"/>
                <c:pt idx="0">
                  <c:v>Excelent </c:v>
                </c:pt>
                <c:pt idx="1">
                  <c:v>Bun </c:v>
                </c:pt>
                <c:pt idx="2">
                  <c:v>Slab </c:v>
                </c:pt>
                <c:pt idx="3">
                  <c:v>Ineficient </c:v>
                </c:pt>
              </c:strCache>
            </c:strRef>
          </c:cat>
          <c:val>
            <c:numRef>
              <c:f>Sheet1!$C$2:$C$5</c:f>
              <c:numCache>
                <c:formatCode>General</c:formatCode>
                <c:ptCount val="4"/>
                <c:pt idx="0">
                  <c:v>20.6</c:v>
                </c:pt>
                <c:pt idx="1">
                  <c:v>73.5</c:v>
                </c:pt>
                <c:pt idx="2">
                  <c:v>5.9</c:v>
                </c:pt>
                <c:pt idx="3">
                  <c:v>0</c:v>
                </c:pt>
              </c:numCache>
            </c:numRef>
          </c:val>
        </c:ser>
        <c:ser>
          <c:idx val="2"/>
          <c:order val="2"/>
          <c:tx>
            <c:strRef>
              <c:f>Sheet1!$D$1</c:f>
              <c:strCache>
                <c:ptCount val="1"/>
                <c:pt idx="0">
                  <c:v>ACSE</c:v>
                </c:pt>
              </c:strCache>
            </c:strRef>
          </c:tx>
          <c:invertIfNegative val="0"/>
          <c:cat>
            <c:strRef>
              <c:f>Sheet1!$A$2:$A$5</c:f>
              <c:strCache>
                <c:ptCount val="4"/>
                <c:pt idx="0">
                  <c:v>Excelent </c:v>
                </c:pt>
                <c:pt idx="1">
                  <c:v>Bun </c:v>
                </c:pt>
                <c:pt idx="2">
                  <c:v>Slab </c:v>
                </c:pt>
                <c:pt idx="3">
                  <c:v>Ineficient </c:v>
                </c:pt>
              </c:strCache>
            </c:strRef>
          </c:cat>
          <c:val>
            <c:numRef>
              <c:f>Sheet1!$D$2:$D$5</c:f>
              <c:numCache>
                <c:formatCode>General</c:formatCode>
                <c:ptCount val="4"/>
                <c:pt idx="0">
                  <c:v>20.8</c:v>
                </c:pt>
                <c:pt idx="1">
                  <c:v>66.7</c:v>
                </c:pt>
                <c:pt idx="2">
                  <c:v>8.3000000000000007</c:v>
                </c:pt>
                <c:pt idx="3">
                  <c:v>4.2</c:v>
                </c:pt>
              </c:numCache>
            </c:numRef>
          </c:val>
        </c:ser>
        <c:dLbls>
          <c:showLegendKey val="0"/>
          <c:showVal val="1"/>
          <c:showCatName val="0"/>
          <c:showSerName val="0"/>
          <c:showPercent val="0"/>
          <c:showBubbleSize val="0"/>
        </c:dLbls>
        <c:gapWidth val="150"/>
        <c:overlap val="-25"/>
        <c:axId val="170326528"/>
        <c:axId val="78207168"/>
      </c:barChart>
      <c:catAx>
        <c:axId val="170326528"/>
        <c:scaling>
          <c:orientation val="minMax"/>
        </c:scaling>
        <c:delete val="0"/>
        <c:axPos val="b"/>
        <c:majorTickMark val="none"/>
        <c:minorTickMark val="none"/>
        <c:tickLblPos val="nextTo"/>
        <c:crossAx val="78207168"/>
        <c:crosses val="autoZero"/>
        <c:auto val="1"/>
        <c:lblAlgn val="ctr"/>
        <c:lblOffset val="100"/>
        <c:noMultiLvlLbl val="0"/>
      </c:catAx>
      <c:valAx>
        <c:axId val="78207168"/>
        <c:scaling>
          <c:orientation val="minMax"/>
        </c:scaling>
        <c:delete val="1"/>
        <c:axPos val="l"/>
        <c:numFmt formatCode="General" sourceLinked="1"/>
        <c:majorTickMark val="none"/>
        <c:minorTickMark val="none"/>
        <c:tickLblPos val="nextTo"/>
        <c:crossAx val="1703265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vi-VN" dirty="0" smtClean="0">
                <a:solidFill>
                  <a:schemeClr val="tx1"/>
                </a:solidFill>
              </a:rPr>
              <a:t>Doriţi ca medicul Dvs să folosească aceeaşi metodă de tratare a durerii şi data viitoare? </a:t>
            </a:r>
            <a:endParaRPr lang="vi-VN" dirty="0">
              <a:solidFill>
                <a:schemeClr val="tx1"/>
              </a:solidFill>
            </a:endParaRPr>
          </a:p>
        </c:rich>
      </c:tx>
      <c:layout/>
      <c:overlay val="0"/>
    </c:title>
    <c:autoTitleDeleted val="0"/>
    <c:plotArea>
      <c:layout/>
      <c:barChart>
        <c:barDir val="col"/>
        <c:grouping val="clustered"/>
        <c:varyColors val="0"/>
        <c:ser>
          <c:idx val="0"/>
          <c:order val="0"/>
          <c:tx>
            <c:strRef>
              <c:f>Sheet1!$B$1</c:f>
              <c:strCache>
                <c:ptCount val="1"/>
                <c:pt idx="0">
                  <c:v>AI</c:v>
                </c:pt>
              </c:strCache>
            </c:strRef>
          </c:tx>
          <c:invertIfNegative val="0"/>
          <c:dLbls>
            <c:dLblPos val="outEnd"/>
            <c:showLegendKey val="0"/>
            <c:showVal val="1"/>
            <c:showCatName val="0"/>
            <c:showSerName val="0"/>
            <c:showPercent val="0"/>
            <c:showBubbleSize val="0"/>
            <c:showLeaderLines val="0"/>
          </c:dLbls>
          <c:cat>
            <c:strRef>
              <c:f>Sheet1!$A$2:$A$4</c:f>
              <c:strCache>
                <c:ptCount val="3"/>
                <c:pt idx="0">
                  <c:v>Intotdeauna </c:v>
                </c:pt>
                <c:pt idx="1">
                  <c:v>Numai daca este necesar </c:v>
                </c:pt>
                <c:pt idx="2">
                  <c:v>Niciodata </c:v>
                </c:pt>
              </c:strCache>
            </c:strRef>
          </c:cat>
          <c:val>
            <c:numRef>
              <c:f>Sheet1!$B$2:$B$4</c:f>
              <c:numCache>
                <c:formatCode>General</c:formatCode>
                <c:ptCount val="3"/>
                <c:pt idx="0">
                  <c:v>5.7</c:v>
                </c:pt>
                <c:pt idx="1">
                  <c:v>91.4</c:v>
                </c:pt>
                <c:pt idx="2">
                  <c:v>2.8</c:v>
                </c:pt>
              </c:numCache>
            </c:numRef>
          </c:val>
        </c:ser>
        <c:ser>
          <c:idx val="1"/>
          <c:order val="1"/>
          <c:tx>
            <c:strRef>
              <c:f>Sheet1!$C$1</c:f>
              <c:strCache>
                <c:ptCount val="1"/>
                <c:pt idx="0">
                  <c:v>RA</c:v>
                </c:pt>
              </c:strCache>
            </c:strRef>
          </c:tx>
          <c:invertIfNegative val="0"/>
          <c:dLbls>
            <c:dLblPos val="outEnd"/>
            <c:showLegendKey val="0"/>
            <c:showVal val="1"/>
            <c:showCatName val="0"/>
            <c:showSerName val="0"/>
            <c:showPercent val="0"/>
            <c:showBubbleSize val="0"/>
            <c:showLeaderLines val="0"/>
          </c:dLbls>
          <c:cat>
            <c:strRef>
              <c:f>Sheet1!$A$2:$A$4</c:f>
              <c:strCache>
                <c:ptCount val="3"/>
                <c:pt idx="0">
                  <c:v>Intotdeauna </c:v>
                </c:pt>
                <c:pt idx="1">
                  <c:v>Numai daca este necesar </c:v>
                </c:pt>
                <c:pt idx="2">
                  <c:v>Niciodata </c:v>
                </c:pt>
              </c:strCache>
            </c:strRef>
          </c:cat>
          <c:val>
            <c:numRef>
              <c:f>Sheet1!$C$2:$C$4</c:f>
              <c:numCache>
                <c:formatCode>General</c:formatCode>
                <c:ptCount val="3"/>
                <c:pt idx="0">
                  <c:v>2.9</c:v>
                </c:pt>
                <c:pt idx="1">
                  <c:v>91.2</c:v>
                </c:pt>
                <c:pt idx="2">
                  <c:v>5.9</c:v>
                </c:pt>
              </c:numCache>
            </c:numRef>
          </c:val>
        </c:ser>
        <c:ser>
          <c:idx val="2"/>
          <c:order val="2"/>
          <c:tx>
            <c:strRef>
              <c:f>Sheet1!$D$1</c:f>
              <c:strCache>
                <c:ptCount val="1"/>
                <c:pt idx="0">
                  <c:v>ACSE</c:v>
                </c:pt>
              </c:strCache>
            </c:strRef>
          </c:tx>
          <c:invertIfNegative val="0"/>
          <c:dLbls>
            <c:dLblPos val="outEnd"/>
            <c:showLegendKey val="0"/>
            <c:showVal val="1"/>
            <c:showCatName val="0"/>
            <c:showSerName val="0"/>
            <c:showPercent val="0"/>
            <c:showBubbleSize val="0"/>
            <c:showLeaderLines val="0"/>
          </c:dLbls>
          <c:cat>
            <c:strRef>
              <c:f>Sheet1!$A$2:$A$4</c:f>
              <c:strCache>
                <c:ptCount val="3"/>
                <c:pt idx="0">
                  <c:v>Intotdeauna </c:v>
                </c:pt>
                <c:pt idx="1">
                  <c:v>Numai daca este necesar </c:v>
                </c:pt>
                <c:pt idx="2">
                  <c:v>Niciodata </c:v>
                </c:pt>
              </c:strCache>
            </c:strRef>
          </c:cat>
          <c:val>
            <c:numRef>
              <c:f>Sheet1!$D$2:$D$4</c:f>
              <c:numCache>
                <c:formatCode>General</c:formatCode>
                <c:ptCount val="3"/>
                <c:pt idx="0">
                  <c:v>12.5</c:v>
                </c:pt>
                <c:pt idx="1">
                  <c:v>75</c:v>
                </c:pt>
                <c:pt idx="2">
                  <c:v>12.5</c:v>
                </c:pt>
              </c:numCache>
            </c:numRef>
          </c:val>
        </c:ser>
        <c:dLbls>
          <c:showLegendKey val="0"/>
          <c:showVal val="0"/>
          <c:showCatName val="0"/>
          <c:showSerName val="0"/>
          <c:showPercent val="0"/>
          <c:showBubbleSize val="0"/>
        </c:dLbls>
        <c:gapWidth val="75"/>
        <c:overlap val="-25"/>
        <c:axId val="170525696"/>
        <c:axId val="78207744"/>
      </c:barChart>
      <c:catAx>
        <c:axId val="170525696"/>
        <c:scaling>
          <c:orientation val="minMax"/>
        </c:scaling>
        <c:delete val="0"/>
        <c:axPos val="b"/>
        <c:majorTickMark val="none"/>
        <c:minorTickMark val="none"/>
        <c:tickLblPos val="nextTo"/>
        <c:crossAx val="78207744"/>
        <c:crosses val="autoZero"/>
        <c:auto val="1"/>
        <c:lblAlgn val="ctr"/>
        <c:lblOffset val="100"/>
        <c:noMultiLvlLbl val="0"/>
      </c:catAx>
      <c:valAx>
        <c:axId val="78207744"/>
        <c:scaling>
          <c:orientation val="minMax"/>
        </c:scaling>
        <c:delete val="0"/>
        <c:axPos val="l"/>
        <c:majorGridlines/>
        <c:numFmt formatCode="General" sourceLinked="1"/>
        <c:majorTickMark val="none"/>
        <c:minorTickMark val="none"/>
        <c:tickLblPos val="nextTo"/>
        <c:spPr>
          <a:ln w="9525">
            <a:noFill/>
          </a:ln>
        </c:spPr>
        <c:crossAx val="170525696"/>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0"/>
    </mc:Choice>
    <mc:Fallback>
      <c:style val="10"/>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Considerați normală situația de a avea durere după operație ?</c:v>
                </c:pt>
              </c:strCache>
            </c:strRef>
          </c:tx>
          <c:explosion val="25"/>
          <c:cat>
            <c:strRef>
              <c:f>Sheet1!$A$2:$A$3</c:f>
              <c:strCache>
                <c:ptCount val="2"/>
                <c:pt idx="0">
                  <c:v>DA (87,1%)</c:v>
                </c:pt>
                <c:pt idx="1">
                  <c:v>NU (12,9%)</c:v>
                </c:pt>
              </c:strCache>
            </c:strRef>
          </c:cat>
          <c:val>
            <c:numRef>
              <c:f>Sheet1!$B$2:$B$3</c:f>
              <c:numCache>
                <c:formatCode>General</c:formatCode>
                <c:ptCount val="2"/>
                <c:pt idx="0">
                  <c:v>87.1</c:v>
                </c:pt>
                <c:pt idx="1">
                  <c:v>12.9</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0"/>
    </mc:Choice>
    <mc:Fallback>
      <c:style val="10"/>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Când cereți un analgetic sau spuneți personalului medical că aveți dureri?</c:v>
                </c:pt>
              </c:strCache>
            </c:strRef>
          </c:tx>
          <c:explosion val="25"/>
          <c:cat>
            <c:strRef>
              <c:f>Sheet1!$A$2:$A$5</c:f>
              <c:strCache>
                <c:ptCount val="4"/>
                <c:pt idx="0">
                  <c:v>Nu cereți nimic (10,75%)</c:v>
                </c:pt>
                <c:pt idx="1">
                  <c:v>Durerea este insuportabilă (65,6%)</c:v>
                </c:pt>
                <c:pt idx="2">
                  <c:v>Durerea abia începe (21,5%)</c:v>
                </c:pt>
                <c:pt idx="3">
                  <c:v>Încă nu vă doare (2,15%)</c:v>
                </c:pt>
              </c:strCache>
            </c:strRef>
          </c:cat>
          <c:val>
            <c:numRef>
              <c:f>Sheet1!$B$2:$B$5</c:f>
              <c:numCache>
                <c:formatCode>General</c:formatCode>
                <c:ptCount val="4"/>
                <c:pt idx="0">
                  <c:v>10.75</c:v>
                </c:pt>
                <c:pt idx="1">
                  <c:v>65.599999999999994</c:v>
                </c:pt>
                <c:pt idx="2">
                  <c:v>21.5</c:v>
                </c:pt>
                <c:pt idx="3">
                  <c:v>2.15</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barChart>
        <c:barDir val="bar"/>
        <c:grouping val="percentStacked"/>
        <c:varyColors val="0"/>
        <c:ser>
          <c:idx val="0"/>
          <c:order val="0"/>
          <c:tx>
            <c:strRef>
              <c:f>Sheet1!$A$2</c:f>
              <c:strCache>
                <c:ptCount val="1"/>
                <c:pt idx="0">
                  <c:v>Da</c:v>
                </c:pt>
              </c:strCache>
            </c:strRef>
          </c:tx>
          <c:invertIfNegative val="0"/>
          <c:cat>
            <c:strRef>
              <c:f>Sheet1!$B$1:$C$1</c:f>
              <c:strCache>
                <c:ptCount val="2"/>
                <c:pt idx="0">
                  <c:v>Aţi fost rugat de către medic să descrieţi sau să caracterizaţi durerea Dvs?</c:v>
                </c:pt>
                <c:pt idx="1">
                  <c:v>Va întrebat cineva dacă aveţi sau aţi avut durere? </c:v>
                </c:pt>
              </c:strCache>
            </c:strRef>
          </c:cat>
          <c:val>
            <c:numRef>
              <c:f>Sheet1!$B$2:$C$2</c:f>
              <c:numCache>
                <c:formatCode>General</c:formatCode>
                <c:ptCount val="2"/>
                <c:pt idx="0">
                  <c:v>55.9</c:v>
                </c:pt>
                <c:pt idx="1">
                  <c:v>88.2</c:v>
                </c:pt>
              </c:numCache>
            </c:numRef>
          </c:val>
        </c:ser>
        <c:ser>
          <c:idx val="1"/>
          <c:order val="1"/>
          <c:tx>
            <c:strRef>
              <c:f>Sheet1!$A$3</c:f>
              <c:strCache>
                <c:ptCount val="1"/>
                <c:pt idx="0">
                  <c:v>Nu</c:v>
                </c:pt>
              </c:strCache>
            </c:strRef>
          </c:tx>
          <c:invertIfNegative val="0"/>
          <c:cat>
            <c:strRef>
              <c:f>Sheet1!$B$1:$C$1</c:f>
              <c:strCache>
                <c:ptCount val="2"/>
                <c:pt idx="0">
                  <c:v>Aţi fost rugat de către medic să descrieţi sau să caracterizaţi durerea Dvs?</c:v>
                </c:pt>
                <c:pt idx="1">
                  <c:v>Va întrebat cineva dacă aveţi sau aţi avut durere? </c:v>
                </c:pt>
              </c:strCache>
            </c:strRef>
          </c:cat>
          <c:val>
            <c:numRef>
              <c:f>Sheet1!$B$3:$C$3</c:f>
              <c:numCache>
                <c:formatCode>General</c:formatCode>
                <c:ptCount val="2"/>
                <c:pt idx="0">
                  <c:v>44.1</c:v>
                </c:pt>
                <c:pt idx="1">
                  <c:v>11.8</c:v>
                </c:pt>
              </c:numCache>
            </c:numRef>
          </c:val>
        </c:ser>
        <c:dLbls>
          <c:showLegendKey val="0"/>
          <c:showVal val="1"/>
          <c:showCatName val="0"/>
          <c:showSerName val="0"/>
          <c:showPercent val="0"/>
          <c:showBubbleSize val="0"/>
        </c:dLbls>
        <c:gapWidth val="75"/>
        <c:overlap val="100"/>
        <c:axId val="34414080"/>
        <c:axId val="60521792"/>
      </c:barChart>
      <c:catAx>
        <c:axId val="34414080"/>
        <c:scaling>
          <c:orientation val="minMax"/>
        </c:scaling>
        <c:delete val="0"/>
        <c:axPos val="l"/>
        <c:majorTickMark val="none"/>
        <c:minorTickMark val="none"/>
        <c:tickLblPos val="nextTo"/>
        <c:crossAx val="60521792"/>
        <c:crosses val="autoZero"/>
        <c:auto val="1"/>
        <c:lblAlgn val="ctr"/>
        <c:lblOffset val="100"/>
        <c:noMultiLvlLbl val="0"/>
      </c:catAx>
      <c:valAx>
        <c:axId val="60521792"/>
        <c:scaling>
          <c:orientation val="minMax"/>
        </c:scaling>
        <c:delete val="0"/>
        <c:axPos val="b"/>
        <c:numFmt formatCode="0%" sourceLinked="1"/>
        <c:majorTickMark val="none"/>
        <c:minorTickMark val="none"/>
        <c:tickLblPos val="nextTo"/>
        <c:crossAx val="34414080"/>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manualLayout>
          <c:layoutTarget val="inner"/>
          <c:xMode val="edge"/>
          <c:yMode val="edge"/>
          <c:x val="0.45314047085259307"/>
          <c:y val="3.9133309445433966E-2"/>
          <c:w val="0.40708480002970726"/>
          <c:h val="0.83738239097917788"/>
        </c:manualLayout>
      </c:layout>
      <c:barChart>
        <c:barDir val="bar"/>
        <c:grouping val="percentStacked"/>
        <c:varyColors val="0"/>
        <c:ser>
          <c:idx val="0"/>
          <c:order val="0"/>
          <c:tx>
            <c:strRef>
              <c:f>Sheet1!$A$2</c:f>
              <c:strCache>
                <c:ptCount val="1"/>
                <c:pt idx="0">
                  <c:v>DA</c:v>
                </c:pt>
              </c:strCache>
            </c:strRef>
          </c:tx>
          <c:invertIfNegative val="0"/>
          <c:dLbls>
            <c:dLblPos val="ctr"/>
            <c:showLegendKey val="0"/>
            <c:showVal val="1"/>
            <c:showCatName val="0"/>
            <c:showSerName val="0"/>
            <c:showPercent val="0"/>
            <c:showBubbleSize val="0"/>
            <c:showLeaderLines val="0"/>
          </c:dLbls>
          <c:cat>
            <c:strRef>
              <c:f>Sheet1!$B$1:$C$1</c:f>
              <c:strCache>
                <c:ptCount val="2"/>
                <c:pt idx="0">
                  <c:v>V-au fost oferite informatii sau date răspunsuri cu privire la complicatiile posibile ale anesteziei?</c:v>
                </c:pt>
                <c:pt idx="1">
                  <c:v>V-au fost oferite informatii cu privire la mijloacele de calmare a durerii postoperatorii?</c:v>
                </c:pt>
              </c:strCache>
            </c:strRef>
          </c:cat>
          <c:val>
            <c:numRef>
              <c:f>Sheet1!$B$2:$C$2</c:f>
              <c:numCache>
                <c:formatCode>General</c:formatCode>
                <c:ptCount val="2"/>
                <c:pt idx="0">
                  <c:v>45.2</c:v>
                </c:pt>
                <c:pt idx="1">
                  <c:v>41.9</c:v>
                </c:pt>
              </c:numCache>
            </c:numRef>
          </c:val>
        </c:ser>
        <c:ser>
          <c:idx val="1"/>
          <c:order val="1"/>
          <c:tx>
            <c:strRef>
              <c:f>Sheet1!$A$3</c:f>
              <c:strCache>
                <c:ptCount val="1"/>
                <c:pt idx="0">
                  <c:v>NU</c:v>
                </c:pt>
              </c:strCache>
            </c:strRef>
          </c:tx>
          <c:invertIfNegative val="0"/>
          <c:cat>
            <c:strRef>
              <c:f>Sheet1!$B$1:$C$1</c:f>
              <c:strCache>
                <c:ptCount val="2"/>
                <c:pt idx="0">
                  <c:v>V-au fost oferite informatii sau date răspunsuri cu privire la complicatiile posibile ale anesteziei?</c:v>
                </c:pt>
                <c:pt idx="1">
                  <c:v>V-au fost oferite informatii cu privire la mijloacele de calmare a durerii postoperatorii?</c:v>
                </c:pt>
              </c:strCache>
            </c:strRef>
          </c:cat>
          <c:val>
            <c:numRef>
              <c:f>Sheet1!$B$3:$C$3</c:f>
              <c:numCache>
                <c:formatCode>General</c:formatCode>
                <c:ptCount val="2"/>
                <c:pt idx="0">
                  <c:v>54.8</c:v>
                </c:pt>
                <c:pt idx="1">
                  <c:v>58.1</c:v>
                </c:pt>
              </c:numCache>
            </c:numRef>
          </c:val>
        </c:ser>
        <c:dLbls>
          <c:showLegendKey val="0"/>
          <c:showVal val="0"/>
          <c:showCatName val="0"/>
          <c:showSerName val="0"/>
          <c:showPercent val="0"/>
          <c:showBubbleSize val="0"/>
        </c:dLbls>
        <c:gapWidth val="150"/>
        <c:overlap val="100"/>
        <c:axId val="34413568"/>
        <c:axId val="78368704"/>
      </c:barChart>
      <c:catAx>
        <c:axId val="34413568"/>
        <c:scaling>
          <c:orientation val="minMax"/>
        </c:scaling>
        <c:delete val="0"/>
        <c:axPos val="l"/>
        <c:majorTickMark val="out"/>
        <c:minorTickMark val="none"/>
        <c:tickLblPos val="nextTo"/>
        <c:crossAx val="78368704"/>
        <c:crosses val="autoZero"/>
        <c:auto val="1"/>
        <c:lblAlgn val="ctr"/>
        <c:lblOffset val="100"/>
        <c:noMultiLvlLbl val="0"/>
      </c:catAx>
      <c:valAx>
        <c:axId val="78368704"/>
        <c:scaling>
          <c:orientation val="minMax"/>
        </c:scaling>
        <c:delete val="0"/>
        <c:axPos val="b"/>
        <c:majorGridlines/>
        <c:numFmt formatCode="0%" sourceLinked="1"/>
        <c:majorTickMark val="out"/>
        <c:minorTickMark val="none"/>
        <c:tickLblPos val="nextTo"/>
        <c:crossAx val="3441356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vi-VN"/>
              <a:t>Cunoaşteţi denumirea medicamentului administrat de către</a:t>
            </a:r>
          </a:p>
          <a:p>
            <a:pPr>
              <a:defRPr/>
            </a:pPr>
            <a:r>
              <a:rPr lang="vi-VN"/>
              <a:t>medic / asistentă?</a:t>
            </a:r>
          </a:p>
        </c:rich>
      </c:tx>
      <c:layout/>
      <c:overlay val="0"/>
    </c:title>
    <c:autoTitleDeleted val="0"/>
    <c:view3D>
      <c:rotX val="15"/>
      <c:rotY val="20"/>
      <c:depthPercent val="5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explosion val="8"/>
          <c:dLbls>
            <c:showLegendKey val="0"/>
            <c:showVal val="0"/>
            <c:showCatName val="0"/>
            <c:showSerName val="0"/>
            <c:showPercent val="1"/>
            <c:showBubbleSize val="0"/>
            <c:showLeaderLines val="1"/>
          </c:dLbls>
          <c:cat>
            <c:strRef>
              <c:f>Sheet1!$A$2:$A$3</c:f>
              <c:strCache>
                <c:ptCount val="2"/>
                <c:pt idx="0">
                  <c:v>DA</c:v>
                </c:pt>
                <c:pt idx="1">
                  <c:v>NU</c:v>
                </c:pt>
              </c:strCache>
            </c:strRef>
          </c:cat>
          <c:val>
            <c:numRef>
              <c:f>Sheet1!$B$2:$B$3</c:f>
              <c:numCache>
                <c:formatCode>General</c:formatCode>
                <c:ptCount val="2"/>
                <c:pt idx="0">
                  <c:v>29.2</c:v>
                </c:pt>
                <c:pt idx="1">
                  <c:v>70.8</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Totalmente satisfăcut</c:v>
                </c:pt>
              </c:strCache>
            </c:strRef>
          </c:tx>
          <c:invertIfNegative val="0"/>
          <c:dLbls>
            <c:dLblPos val="outEnd"/>
            <c:showLegendKey val="0"/>
            <c:showVal val="1"/>
            <c:showCatName val="0"/>
            <c:showSerName val="0"/>
            <c:showPercent val="0"/>
            <c:showBubbleSize val="0"/>
            <c:showLeaderLines val="0"/>
          </c:dLbls>
          <c:cat>
            <c:strRef>
              <c:f>Sheet1!$B$1</c:f>
              <c:strCache>
                <c:ptCount val="1"/>
                <c:pt idx="0">
                  <c:v>Sunteți satisfăcut de informațiile oferite în timpul consultației medicului anestezist?</c:v>
                </c:pt>
              </c:strCache>
            </c:strRef>
          </c:cat>
          <c:val>
            <c:numRef>
              <c:f>Sheet1!$B$2</c:f>
              <c:numCache>
                <c:formatCode>General</c:formatCode>
                <c:ptCount val="1"/>
                <c:pt idx="0">
                  <c:v>73.099999999999994</c:v>
                </c:pt>
              </c:numCache>
            </c:numRef>
          </c:val>
        </c:ser>
        <c:ser>
          <c:idx val="1"/>
          <c:order val="1"/>
          <c:tx>
            <c:strRef>
              <c:f>Sheet1!$A$3</c:f>
              <c:strCache>
                <c:ptCount val="1"/>
                <c:pt idx="0">
                  <c:v>Mai curând satiscăcut</c:v>
                </c:pt>
              </c:strCache>
            </c:strRef>
          </c:tx>
          <c:invertIfNegative val="0"/>
          <c:dLbls>
            <c:dLblPos val="outEnd"/>
            <c:showLegendKey val="0"/>
            <c:showVal val="1"/>
            <c:showCatName val="0"/>
            <c:showSerName val="0"/>
            <c:showPercent val="0"/>
            <c:showBubbleSize val="0"/>
            <c:showLeaderLines val="0"/>
          </c:dLbls>
          <c:cat>
            <c:strRef>
              <c:f>Sheet1!$B$1</c:f>
              <c:strCache>
                <c:ptCount val="1"/>
                <c:pt idx="0">
                  <c:v>Sunteți satisfăcut de informațiile oferite în timpul consultației medicului anestezist?</c:v>
                </c:pt>
              </c:strCache>
            </c:strRef>
          </c:cat>
          <c:val>
            <c:numRef>
              <c:f>Sheet1!$B$3</c:f>
              <c:numCache>
                <c:formatCode>General</c:formatCode>
                <c:ptCount val="1"/>
                <c:pt idx="0">
                  <c:v>26.9</c:v>
                </c:pt>
              </c:numCache>
            </c:numRef>
          </c:val>
        </c:ser>
        <c:ser>
          <c:idx val="2"/>
          <c:order val="2"/>
          <c:tx>
            <c:strRef>
              <c:f>Sheet1!$A$4</c:f>
              <c:strCache>
                <c:ptCount val="1"/>
                <c:pt idx="0">
                  <c:v>Mai curând nesatisfăcut</c:v>
                </c:pt>
              </c:strCache>
            </c:strRef>
          </c:tx>
          <c:invertIfNegative val="0"/>
          <c:cat>
            <c:strRef>
              <c:f>Sheet1!$B$1</c:f>
              <c:strCache>
                <c:ptCount val="1"/>
                <c:pt idx="0">
                  <c:v>Sunteți satisfăcut de informațiile oferite în timpul consultației medicului anestezist?</c:v>
                </c:pt>
              </c:strCache>
            </c:strRef>
          </c:cat>
          <c:val>
            <c:numRef>
              <c:f>Sheet1!$B$4</c:f>
              <c:numCache>
                <c:formatCode>General</c:formatCode>
                <c:ptCount val="1"/>
                <c:pt idx="0">
                  <c:v>0</c:v>
                </c:pt>
              </c:numCache>
            </c:numRef>
          </c:val>
        </c:ser>
        <c:ser>
          <c:idx val="3"/>
          <c:order val="3"/>
          <c:tx>
            <c:strRef>
              <c:f>Sheet1!$A$5</c:f>
              <c:strCache>
                <c:ptCount val="1"/>
                <c:pt idx="0">
                  <c:v>Totalmente nesatisfăcut</c:v>
                </c:pt>
              </c:strCache>
            </c:strRef>
          </c:tx>
          <c:invertIfNegative val="0"/>
          <c:cat>
            <c:strRef>
              <c:f>Sheet1!$B$1</c:f>
              <c:strCache>
                <c:ptCount val="1"/>
                <c:pt idx="0">
                  <c:v>Sunteți satisfăcut de informațiile oferite în timpul consultației medicului anestezist?</c:v>
                </c:pt>
              </c:strCache>
            </c:strRef>
          </c:cat>
          <c:val>
            <c:numRef>
              <c:f>Sheet1!$B$5</c:f>
              <c:numCache>
                <c:formatCode>General</c:formatCode>
                <c:ptCount val="1"/>
                <c:pt idx="0">
                  <c:v>0</c:v>
                </c:pt>
              </c:numCache>
            </c:numRef>
          </c:val>
        </c:ser>
        <c:ser>
          <c:idx val="4"/>
          <c:order val="4"/>
          <c:tx>
            <c:strRef>
              <c:f>Sheet1!$A$6</c:f>
              <c:strCache>
                <c:ptCount val="1"/>
                <c:pt idx="0">
                  <c:v>Nu a fost oferită nici o informație</c:v>
                </c:pt>
              </c:strCache>
            </c:strRef>
          </c:tx>
          <c:invertIfNegative val="0"/>
          <c:cat>
            <c:strRef>
              <c:f>Sheet1!$B$1</c:f>
              <c:strCache>
                <c:ptCount val="1"/>
                <c:pt idx="0">
                  <c:v>Sunteți satisfăcut de informațiile oferite în timpul consultației medicului anestezist?</c:v>
                </c:pt>
              </c:strCache>
            </c:strRef>
          </c:cat>
          <c:val>
            <c:numRef>
              <c:f>Sheet1!$B$6</c:f>
              <c:numCache>
                <c:formatCode>General</c:formatCode>
                <c:ptCount val="1"/>
                <c:pt idx="0">
                  <c:v>0</c:v>
                </c:pt>
              </c:numCache>
            </c:numRef>
          </c:val>
        </c:ser>
        <c:dLbls>
          <c:showLegendKey val="0"/>
          <c:showVal val="0"/>
          <c:showCatName val="0"/>
          <c:showSerName val="0"/>
          <c:showPercent val="0"/>
          <c:showBubbleSize val="0"/>
        </c:dLbls>
        <c:gapWidth val="150"/>
        <c:axId val="170312192"/>
        <c:axId val="91108416"/>
      </c:barChart>
      <c:catAx>
        <c:axId val="170312192"/>
        <c:scaling>
          <c:orientation val="minMax"/>
        </c:scaling>
        <c:delete val="0"/>
        <c:axPos val="b"/>
        <c:majorTickMark val="out"/>
        <c:minorTickMark val="none"/>
        <c:tickLblPos val="nextTo"/>
        <c:crossAx val="91108416"/>
        <c:crosses val="autoZero"/>
        <c:auto val="1"/>
        <c:lblAlgn val="ctr"/>
        <c:lblOffset val="100"/>
        <c:noMultiLvlLbl val="0"/>
      </c:catAx>
      <c:valAx>
        <c:axId val="91108416"/>
        <c:scaling>
          <c:orientation val="minMax"/>
        </c:scaling>
        <c:delete val="0"/>
        <c:axPos val="l"/>
        <c:majorGridlines/>
        <c:numFmt formatCode="General" sourceLinked="1"/>
        <c:majorTickMark val="out"/>
        <c:minorTickMark val="none"/>
        <c:tickLblPos val="nextTo"/>
        <c:crossAx val="17031219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ro-RO"/>
              <a:t>Gradul prezenței durerii la pacienți în perioada preoperatorie și postoperatorie</a:t>
            </a:r>
            <a:endParaRPr lang="en-US"/>
          </a:p>
        </c:rich>
      </c:tx>
      <c:layout/>
      <c:overlay val="0"/>
    </c:title>
    <c:autoTitleDeleted val="0"/>
    <c:plotArea>
      <c:layout/>
      <c:barChart>
        <c:barDir val="col"/>
        <c:grouping val="clustered"/>
        <c:varyColors val="0"/>
        <c:ser>
          <c:idx val="0"/>
          <c:order val="0"/>
          <c:tx>
            <c:strRef>
              <c:f>Sheet1!$B$1</c:f>
              <c:strCache>
                <c:ptCount val="1"/>
                <c:pt idx="0">
                  <c:v>Series 1</c:v>
                </c:pt>
              </c:strCache>
            </c:strRef>
          </c:tx>
          <c:spPr>
            <a:solidFill>
              <a:srgbClr val="FFC000"/>
            </a:solidFill>
          </c:spPr>
          <c:invertIfNegative val="0"/>
          <c:dLbls>
            <c:dLblPos val="outEnd"/>
            <c:showLegendKey val="0"/>
            <c:showVal val="1"/>
            <c:showCatName val="0"/>
            <c:showSerName val="0"/>
            <c:showPercent val="0"/>
            <c:showBubbleSize val="0"/>
            <c:showLeaderLines val="0"/>
          </c:dLbls>
          <c:cat>
            <c:strRef>
              <c:f>Sheet1!$A$2:$A$4</c:f>
              <c:strCache>
                <c:ptCount val="3"/>
                <c:pt idx="0">
                  <c:v>internare</c:v>
                </c:pt>
                <c:pt idx="1">
                  <c:v>preoperator</c:v>
                </c:pt>
                <c:pt idx="2">
                  <c:v>postoperator</c:v>
                </c:pt>
              </c:strCache>
            </c:strRef>
          </c:cat>
          <c:val>
            <c:numRef>
              <c:f>Sheet1!$B$2:$B$4</c:f>
              <c:numCache>
                <c:formatCode>General</c:formatCode>
                <c:ptCount val="3"/>
                <c:pt idx="0">
                  <c:v>75.3</c:v>
                </c:pt>
                <c:pt idx="1">
                  <c:v>62.4</c:v>
                </c:pt>
                <c:pt idx="2">
                  <c:v>93.55</c:v>
                </c:pt>
              </c:numCache>
            </c:numRef>
          </c:val>
        </c:ser>
        <c:dLbls>
          <c:showLegendKey val="0"/>
          <c:showVal val="0"/>
          <c:showCatName val="0"/>
          <c:showSerName val="0"/>
          <c:showPercent val="0"/>
          <c:showBubbleSize val="0"/>
        </c:dLbls>
        <c:gapWidth val="0"/>
        <c:axId val="34666496"/>
        <c:axId val="78446592"/>
      </c:barChart>
      <c:catAx>
        <c:axId val="34666496"/>
        <c:scaling>
          <c:orientation val="minMax"/>
        </c:scaling>
        <c:delete val="0"/>
        <c:axPos val="b"/>
        <c:numFmt formatCode="General" sourceLinked="1"/>
        <c:majorTickMark val="none"/>
        <c:minorTickMark val="none"/>
        <c:tickLblPos val="nextTo"/>
        <c:crossAx val="78446592"/>
        <c:crosses val="autoZero"/>
        <c:auto val="1"/>
        <c:lblAlgn val="ctr"/>
        <c:lblOffset val="100"/>
        <c:noMultiLvlLbl val="0"/>
      </c:catAx>
      <c:valAx>
        <c:axId val="78446592"/>
        <c:scaling>
          <c:orientation val="minMax"/>
        </c:scaling>
        <c:delete val="0"/>
        <c:axPos val="l"/>
        <c:numFmt formatCode="General" sourceLinked="1"/>
        <c:majorTickMark val="out"/>
        <c:minorTickMark val="none"/>
        <c:tickLblPos val="nextTo"/>
        <c:crossAx val="346664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layout/>
      <c:overlay val="0"/>
    </c:title>
    <c:autoTitleDeleted val="0"/>
    <c:plotArea>
      <c:layout/>
      <c:barChart>
        <c:barDir val="col"/>
        <c:grouping val="clustered"/>
        <c:varyColors val="0"/>
        <c:ser>
          <c:idx val="0"/>
          <c:order val="0"/>
          <c:tx>
            <c:strRef>
              <c:f>Sheet1!$B$1</c:f>
              <c:strCache>
                <c:ptCount val="1"/>
                <c:pt idx="0">
                  <c:v>Aţi avut durere după operaţie? </c:v>
                </c:pt>
              </c:strCache>
            </c:strRef>
          </c:tx>
          <c:spPr>
            <a:solidFill>
              <a:srgbClr val="FFC000"/>
            </a:solidFill>
          </c:spPr>
          <c:invertIfNegative val="0"/>
          <c:dLbls>
            <c:dLblPos val="outEnd"/>
            <c:showLegendKey val="0"/>
            <c:showVal val="1"/>
            <c:showCatName val="0"/>
            <c:showSerName val="0"/>
            <c:showPercent val="0"/>
            <c:showBubbleSize val="0"/>
            <c:showLeaderLines val="0"/>
          </c:dLbls>
          <c:cat>
            <c:strRef>
              <c:f>Sheet1!$A$2:$A$4</c:f>
              <c:strCache>
                <c:ptCount val="3"/>
                <c:pt idx="0">
                  <c:v>AI</c:v>
                </c:pt>
                <c:pt idx="1">
                  <c:v>RA</c:v>
                </c:pt>
                <c:pt idx="2">
                  <c:v>ACSE</c:v>
                </c:pt>
              </c:strCache>
            </c:strRef>
          </c:cat>
          <c:val>
            <c:numRef>
              <c:f>Sheet1!$B$2:$B$4</c:f>
              <c:numCache>
                <c:formatCode>General</c:formatCode>
                <c:ptCount val="3"/>
                <c:pt idx="0">
                  <c:v>94.3</c:v>
                </c:pt>
                <c:pt idx="1">
                  <c:v>94.1</c:v>
                </c:pt>
                <c:pt idx="2">
                  <c:v>91.7</c:v>
                </c:pt>
              </c:numCache>
            </c:numRef>
          </c:val>
        </c:ser>
        <c:dLbls>
          <c:showLegendKey val="0"/>
          <c:showVal val="0"/>
          <c:showCatName val="0"/>
          <c:showSerName val="0"/>
          <c:showPercent val="0"/>
          <c:showBubbleSize val="0"/>
        </c:dLbls>
        <c:gapWidth val="150"/>
        <c:axId val="34667008"/>
        <c:axId val="78448896"/>
      </c:barChart>
      <c:valAx>
        <c:axId val="78448896"/>
        <c:scaling>
          <c:orientation val="minMax"/>
        </c:scaling>
        <c:delete val="0"/>
        <c:axPos val="l"/>
        <c:numFmt formatCode="General" sourceLinked="1"/>
        <c:majorTickMark val="out"/>
        <c:minorTickMark val="none"/>
        <c:tickLblPos val="nextTo"/>
        <c:crossAx val="34667008"/>
        <c:crosses val="autoZero"/>
        <c:crossBetween val="between"/>
      </c:valAx>
      <c:catAx>
        <c:axId val="34667008"/>
        <c:scaling>
          <c:orientation val="minMax"/>
        </c:scaling>
        <c:delete val="0"/>
        <c:axPos val="b"/>
        <c:majorTickMark val="out"/>
        <c:minorTickMark val="none"/>
        <c:tickLblPos val="nextTo"/>
        <c:crossAx val="78448896"/>
        <c:crosses val="autoZero"/>
        <c:auto val="1"/>
        <c:lblAlgn val="ctr"/>
        <c:lblOffset val="100"/>
        <c:noMultiLvlLbl val="0"/>
      </c:cat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21B2A3C-4A41-4B6C-AEC6-7E697670D640}" type="datetimeFigureOut">
              <a:rPr lang="en-US" smtClean="0"/>
              <a:pPr/>
              <a:t>4/28/2010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924DB476-C082-44CC-812B-B5F0BBCFDD43}"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1B2A3C-4A41-4B6C-AEC6-7E697670D640}" type="datetimeFigureOut">
              <a:rPr lang="en-US" smtClean="0"/>
              <a:pPr/>
              <a:t>4/28/2010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4DB476-C082-44CC-812B-B5F0BBCFDD4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1B2A3C-4A41-4B6C-AEC6-7E697670D640}" type="datetimeFigureOut">
              <a:rPr lang="en-US" smtClean="0"/>
              <a:pPr/>
              <a:t>4/28/2010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4DB476-C082-44CC-812B-B5F0BBCFDD4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1B2A3C-4A41-4B6C-AEC6-7E697670D640}" type="datetimeFigureOut">
              <a:rPr lang="en-US" smtClean="0"/>
              <a:pPr/>
              <a:t>4/28/2010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4DB476-C082-44CC-812B-B5F0BBCFDD4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1B2A3C-4A41-4B6C-AEC6-7E697670D640}" type="datetimeFigureOut">
              <a:rPr lang="en-US" smtClean="0"/>
              <a:pPr/>
              <a:t>4/28/2010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924DB476-C082-44CC-812B-B5F0BBCFDD4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1B2A3C-4A41-4B6C-AEC6-7E697670D640}" type="datetimeFigureOut">
              <a:rPr lang="en-US" smtClean="0"/>
              <a:pPr/>
              <a:t>4/28/2010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4DB476-C082-44CC-812B-B5F0BBCFDD4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1B2A3C-4A41-4B6C-AEC6-7E697670D640}" type="datetimeFigureOut">
              <a:rPr lang="en-US" smtClean="0"/>
              <a:pPr/>
              <a:t>4/28/2010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4DB476-C082-44CC-812B-B5F0BBCFDD4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1B2A3C-4A41-4B6C-AEC6-7E697670D640}" type="datetimeFigureOut">
              <a:rPr lang="en-US" smtClean="0"/>
              <a:pPr/>
              <a:t>4/28/2010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4DB476-C082-44CC-812B-B5F0BBCFDD4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B2A3C-4A41-4B6C-AEC6-7E697670D640}" type="datetimeFigureOut">
              <a:rPr lang="en-US" smtClean="0"/>
              <a:pPr/>
              <a:t>4/28/2010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4DB476-C082-44CC-812B-B5F0BBCFDD4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1B2A3C-4A41-4B6C-AEC6-7E697670D640}" type="datetimeFigureOut">
              <a:rPr lang="en-US" smtClean="0"/>
              <a:pPr/>
              <a:t>4/28/2010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4DB476-C082-44CC-812B-B5F0BBCFDD4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1B2A3C-4A41-4B6C-AEC6-7E697670D640}" type="datetimeFigureOut">
              <a:rPr lang="en-US" smtClean="0"/>
              <a:pPr/>
              <a:t>4/28/2010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4DB476-C082-44CC-812B-B5F0BBCFDD4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D41B5"/>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21B2A3C-4A41-4B6C-AEC6-7E697670D640}" type="datetimeFigureOut">
              <a:rPr lang="en-US" smtClean="0"/>
              <a:pPr/>
              <a:t>4/28/2010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24DB476-C082-44CC-812B-B5F0BBCFDD43}"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343" y="2326358"/>
            <a:ext cx="8458200" cy="507662"/>
          </a:xfrm>
        </p:spPr>
        <p:txBody>
          <a:bodyPr>
            <a:normAutofit/>
          </a:bodyPr>
          <a:lstStyle/>
          <a:p>
            <a:r>
              <a:rPr lang="ro-RO" sz="2400" dirty="0" smtClean="0">
                <a:solidFill>
                  <a:srgbClr val="FFFF00"/>
                </a:solidFill>
                <a:effectLst>
                  <a:outerShdw blurRad="38100" dist="38100" dir="2700000" algn="tl">
                    <a:srgbClr val="000000">
                      <a:alpha val="43137"/>
                    </a:srgbClr>
                  </a:outerShdw>
                </a:effectLst>
              </a:rPr>
              <a:t>Teză De Diplomă</a:t>
            </a:r>
            <a:endParaRPr lang="en-GB" sz="2400"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0" y="188640"/>
            <a:ext cx="9144000" cy="1100698"/>
          </a:xfrm>
        </p:spPr>
        <p:txBody>
          <a:bodyPr>
            <a:normAutofit/>
          </a:bodyPr>
          <a:lstStyle/>
          <a:p>
            <a:r>
              <a:rPr lang="ro-RO" sz="2000" dirty="0">
                <a:solidFill>
                  <a:schemeClr val="accent3">
                    <a:lumMod val="40000"/>
                    <a:lumOff val="60000"/>
                  </a:schemeClr>
                </a:solidFill>
              </a:rPr>
              <a:t>Universitatea de Stat de Medicină şi Farmacie “ N. Testemiţanu” </a:t>
            </a:r>
            <a:br>
              <a:rPr lang="ro-RO" sz="2000" dirty="0">
                <a:solidFill>
                  <a:schemeClr val="accent3">
                    <a:lumMod val="40000"/>
                    <a:lumOff val="60000"/>
                  </a:schemeClr>
                </a:solidFill>
              </a:rPr>
            </a:br>
            <a:r>
              <a:rPr lang="ro-RO" sz="2000" dirty="0">
                <a:solidFill>
                  <a:schemeClr val="accent3">
                    <a:lumMod val="40000"/>
                    <a:lumOff val="60000"/>
                  </a:schemeClr>
                </a:solidFill>
              </a:rPr>
              <a:t>CATEDRA </a:t>
            </a:r>
            <a:r>
              <a:rPr lang="en-US" sz="2000" dirty="0">
                <a:solidFill>
                  <a:schemeClr val="accent3">
                    <a:lumMod val="40000"/>
                    <a:lumOff val="60000"/>
                  </a:schemeClr>
                </a:solidFill>
              </a:rPr>
              <a:t>ANESTEZIOLOGIE </a:t>
            </a:r>
            <a:r>
              <a:rPr lang="ro-RO" sz="2000" dirty="0">
                <a:solidFill>
                  <a:schemeClr val="accent3">
                    <a:lumMod val="40000"/>
                    <a:lumOff val="60000"/>
                  </a:schemeClr>
                </a:solidFill>
              </a:rPr>
              <a:t>ŞI REANIMA</a:t>
            </a:r>
            <a:r>
              <a:rPr lang="fr-FR" sz="2000" dirty="0">
                <a:solidFill>
                  <a:schemeClr val="accent3">
                    <a:lumMod val="40000"/>
                    <a:lumOff val="60000"/>
                  </a:schemeClr>
                </a:solidFill>
              </a:rPr>
              <a:t>TOLOGIE</a:t>
            </a:r>
            <a:br>
              <a:rPr lang="fr-FR" sz="2000" dirty="0">
                <a:solidFill>
                  <a:schemeClr val="accent3">
                    <a:lumMod val="40000"/>
                    <a:lumOff val="60000"/>
                  </a:schemeClr>
                </a:solidFill>
              </a:rPr>
            </a:br>
            <a:r>
              <a:rPr lang="fr-FR" sz="2000" dirty="0">
                <a:solidFill>
                  <a:schemeClr val="accent3">
                    <a:lumMod val="40000"/>
                    <a:lumOff val="60000"/>
                  </a:schemeClr>
                </a:solidFill>
              </a:rPr>
              <a:t>VALERIU GHEREG</a:t>
            </a:r>
            <a:endParaRPr lang="en-GB" dirty="0">
              <a:solidFill>
                <a:schemeClr val="accent3">
                  <a:lumMod val="40000"/>
                  <a:lumOff val="60000"/>
                </a:schemeClr>
              </a:solidFill>
              <a:effectLst>
                <a:outerShdw blurRad="38100" dist="38100" dir="2700000" algn="tl">
                  <a:srgbClr val="000000">
                    <a:alpha val="43137"/>
                  </a:srgbClr>
                </a:outerShdw>
              </a:effectLst>
            </a:endParaRPr>
          </a:p>
        </p:txBody>
      </p:sp>
      <p:sp>
        <p:nvSpPr>
          <p:cNvPr id="4" name="Subtitle 2"/>
          <p:cNvSpPr txBox="1">
            <a:spLocks/>
          </p:cNvSpPr>
          <p:nvPr/>
        </p:nvSpPr>
        <p:spPr>
          <a:xfrm>
            <a:off x="214282" y="4643446"/>
            <a:ext cx="8929718" cy="1000132"/>
          </a:xfrm>
          <a:prstGeom prst="rect">
            <a:avLst/>
          </a:prstGeom>
        </p:spPr>
        <p:txBody>
          <a:bodyPr vert="horz">
            <a:normAutofit fontScale="92500" lnSpcReduction="10000"/>
          </a:bodyPr>
          <a:lstStyle/>
          <a:p>
            <a:pPr algn="r"/>
            <a:r>
              <a:rPr lang="ro-RO" sz="2400" dirty="0" smtClean="0">
                <a:solidFill>
                  <a:schemeClr val="accent3">
                    <a:lumMod val="40000"/>
                    <a:lumOff val="60000"/>
                  </a:schemeClr>
                </a:solidFill>
              </a:rPr>
              <a:t>Autor: Nicolai GUZUN</a:t>
            </a:r>
          </a:p>
          <a:p>
            <a:pPr algn="r"/>
            <a:r>
              <a:rPr kumimoji="0" lang="ro-RO" sz="2400" b="0" i="0" strike="noStrike" kern="1200" cap="none" spc="0" normalizeH="0" baseline="0" noProof="0" dirty="0" smtClean="0">
                <a:ln>
                  <a:noFill/>
                </a:ln>
                <a:solidFill>
                  <a:schemeClr val="accent3">
                    <a:lumMod val="40000"/>
                    <a:lumOff val="60000"/>
                  </a:schemeClr>
                </a:solidFill>
                <a:effectLst/>
                <a:uLnTx/>
                <a:uFillTx/>
              </a:rPr>
              <a:t>Coordonator:</a:t>
            </a:r>
            <a:r>
              <a:rPr kumimoji="0" lang="ro-RO" sz="2400" b="0" i="0" strike="noStrike" kern="1200" cap="none" spc="0" normalizeH="0" noProof="0" dirty="0" smtClean="0">
                <a:ln>
                  <a:noFill/>
                </a:ln>
                <a:solidFill>
                  <a:schemeClr val="accent3">
                    <a:lumMod val="40000"/>
                    <a:lumOff val="60000"/>
                  </a:schemeClr>
                </a:solidFill>
                <a:effectLst/>
                <a:uLnTx/>
                <a:uFillTx/>
              </a:rPr>
              <a:t> Ruslan BALTAGA</a:t>
            </a:r>
          </a:p>
          <a:p>
            <a:pPr algn="r"/>
            <a:r>
              <a:rPr lang="ro-RO" sz="2400" noProof="0" dirty="0" smtClean="0">
                <a:solidFill>
                  <a:schemeClr val="accent3">
                    <a:lumMod val="40000"/>
                    <a:lumOff val="60000"/>
                  </a:schemeClr>
                </a:solidFill>
              </a:rPr>
              <a:t>dr. </a:t>
            </a:r>
            <a:r>
              <a:rPr lang="ro-RO" sz="2400" dirty="0">
                <a:solidFill>
                  <a:schemeClr val="accent3">
                    <a:lumMod val="40000"/>
                    <a:lumOff val="60000"/>
                  </a:schemeClr>
                </a:solidFill>
              </a:rPr>
              <a:t>î</a:t>
            </a:r>
            <a:r>
              <a:rPr lang="ro-RO" sz="2400" noProof="0" dirty="0" smtClean="0">
                <a:solidFill>
                  <a:schemeClr val="accent3">
                    <a:lumMod val="40000"/>
                    <a:lumOff val="60000"/>
                  </a:schemeClr>
                </a:solidFill>
              </a:rPr>
              <a:t>n med., as. univ.</a:t>
            </a:r>
            <a:endParaRPr kumimoji="0" lang="en-GB" sz="2400" b="0" i="0" strike="noStrike" kern="1200" cap="none" spc="0" normalizeH="0" baseline="0" noProof="0" dirty="0">
              <a:ln>
                <a:noFill/>
              </a:ln>
              <a:solidFill>
                <a:schemeClr val="accent3">
                  <a:lumMod val="40000"/>
                  <a:lumOff val="60000"/>
                </a:schemeClr>
              </a:solidFill>
              <a:effectLst/>
              <a:uLnTx/>
              <a:uFillTx/>
            </a:endParaRPr>
          </a:p>
        </p:txBody>
      </p:sp>
      <p:sp>
        <p:nvSpPr>
          <p:cNvPr id="5" name="Title 1"/>
          <p:cNvSpPr txBox="1">
            <a:spLocks/>
          </p:cNvSpPr>
          <p:nvPr/>
        </p:nvSpPr>
        <p:spPr>
          <a:xfrm>
            <a:off x="455306" y="2834020"/>
            <a:ext cx="8458200" cy="1119675"/>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en-US" sz="3200" dirty="0" smtClean="0">
                <a:solidFill>
                  <a:srgbClr val="FFFF00"/>
                </a:solidFill>
                <a:effectLst>
                  <a:outerShdw blurRad="38100" dist="38100" dir="2700000" algn="tl">
                    <a:srgbClr val="000000">
                      <a:alpha val="43137"/>
                    </a:srgbClr>
                  </a:outerShdw>
                </a:effectLst>
              </a:rPr>
              <a:t>TRATAMENTUL DURERII ACUTE </a:t>
            </a:r>
            <a:r>
              <a:rPr lang="ro-RO" sz="3200" dirty="0" smtClean="0">
                <a:solidFill>
                  <a:srgbClr val="FFFF00"/>
                </a:solidFill>
                <a:effectLst>
                  <a:outerShdw blurRad="38100" dist="38100" dir="2700000" algn="tl">
                    <a:srgbClr val="000000">
                      <a:alpha val="43137"/>
                    </a:srgbClr>
                  </a:outerShdw>
                </a:effectLst>
              </a:rPr>
              <a:t>în perioada postoperatorie</a:t>
            </a:r>
            <a:endParaRPr lang="en-GB" sz="32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200" dirty="0">
                <a:solidFill>
                  <a:srgbClr val="FFFF00"/>
                </a:solidFill>
                <a:effectLst>
                  <a:outerShdw blurRad="38100" dist="38100" dir="2700000" algn="tl">
                    <a:srgbClr val="000000">
                      <a:alpha val="43137"/>
                    </a:srgbClr>
                  </a:outerShdw>
                </a:effectLst>
              </a:rPr>
              <a:t>I</a:t>
            </a:r>
            <a:r>
              <a:rPr lang="ro-RO" sz="3200" dirty="0" smtClean="0">
                <a:solidFill>
                  <a:srgbClr val="FFFF00"/>
                </a:solidFill>
                <a:effectLst>
                  <a:outerShdw blurRad="38100" dist="38100" dir="2700000" algn="tl">
                    <a:srgbClr val="000000">
                      <a:alpha val="43137"/>
                    </a:srgbClr>
                  </a:outerShdw>
                </a:effectLst>
              </a:rPr>
              <a:t>. Aspectul de informare și atitudine a pacienților asupra durerii </a:t>
            </a:r>
            <a:endParaRPr lang="en-GB" sz="3200" dirty="0">
              <a:solidFill>
                <a:srgbClr val="FFFF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0" y="6429372"/>
            <a:ext cx="2786082" cy="428628"/>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3200" b="0" i="0" u="none" strike="noStrike" kern="1200" cap="none" spc="0" normalizeH="0" baseline="0" noProof="0" dirty="0" smtClean="0">
                <a:ln>
                  <a:noFill/>
                </a:ln>
                <a:solidFill>
                  <a:schemeClr val="tx2"/>
                </a:solidFill>
                <a:effectLst/>
                <a:uLnTx/>
                <a:uFillTx/>
                <a:latin typeface="+mj-lt"/>
                <a:ea typeface="+mj-ea"/>
                <a:cs typeface="+mj-cs"/>
              </a:rPr>
              <a:t>REZULTATE ȘI</a:t>
            </a:r>
            <a:r>
              <a:rPr kumimoji="0" lang="ro-RO" sz="3200" b="0" i="0" u="none" strike="noStrike" kern="1200" cap="none" spc="0" normalizeH="0" noProof="0" dirty="0" smtClean="0">
                <a:ln>
                  <a:noFill/>
                </a:ln>
                <a:solidFill>
                  <a:schemeClr val="tx2"/>
                </a:solidFill>
                <a:effectLst/>
                <a:uLnTx/>
                <a:uFillTx/>
                <a:latin typeface="+mj-lt"/>
                <a:ea typeface="+mj-ea"/>
                <a:cs typeface="+mj-cs"/>
              </a:rPr>
              <a:t> DISCUȚII</a:t>
            </a:r>
            <a:endParaRPr kumimoji="0" lang="en-GB"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o-RO" sz="3200" dirty="0" smtClean="0">
                <a:solidFill>
                  <a:srgbClr val="FFFF00"/>
                </a:solidFill>
                <a:effectLst>
                  <a:outerShdw blurRad="38100" dist="38100" dir="2700000" algn="tl">
                    <a:srgbClr val="000000">
                      <a:alpha val="43137"/>
                    </a:srgbClr>
                  </a:outerShdw>
                </a:effectLst>
              </a:rPr>
              <a:t>I. Aspectul de informare și atitudine a pacienților asupra durerii </a:t>
            </a:r>
            <a:endParaRPr lang="en-GB" sz="3200" dirty="0">
              <a:solidFill>
                <a:srgbClr val="FFFF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4223869"/>
              </p:ext>
            </p:extLst>
          </p:nvPr>
        </p:nvGraphicFramePr>
        <p:xfrm>
          <a:off x="107504" y="1600200"/>
          <a:ext cx="8928992" cy="47085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17156" y="6441225"/>
            <a:ext cx="2786082" cy="428628"/>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3200" b="0" i="0" u="none" strike="noStrike" kern="1200" cap="none" spc="0" normalizeH="0" baseline="0" noProof="0" dirty="0" smtClean="0">
                <a:ln>
                  <a:noFill/>
                </a:ln>
                <a:solidFill>
                  <a:schemeClr val="tx2"/>
                </a:solidFill>
                <a:effectLst/>
                <a:uLnTx/>
                <a:uFillTx/>
                <a:latin typeface="+mj-lt"/>
                <a:ea typeface="+mj-ea"/>
                <a:cs typeface="+mj-cs"/>
              </a:rPr>
              <a:t>REZULTATE ȘI</a:t>
            </a:r>
            <a:r>
              <a:rPr kumimoji="0" lang="ro-RO" sz="3200" b="0" i="0" u="none" strike="noStrike" kern="1200" cap="none" spc="0" normalizeH="0" noProof="0" dirty="0" smtClean="0">
                <a:ln>
                  <a:noFill/>
                </a:ln>
                <a:solidFill>
                  <a:schemeClr val="tx2"/>
                </a:solidFill>
                <a:effectLst/>
                <a:uLnTx/>
                <a:uFillTx/>
                <a:latin typeface="+mj-lt"/>
                <a:ea typeface="+mj-ea"/>
                <a:cs typeface="+mj-cs"/>
              </a:rPr>
              <a:t> DISCUȚII</a:t>
            </a:r>
            <a:endParaRPr kumimoji="0" lang="en-GB"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066800"/>
          </a:xfrm>
        </p:spPr>
        <p:txBody>
          <a:bodyPr>
            <a:noAutofit/>
          </a:bodyPr>
          <a:lstStyle/>
          <a:p>
            <a:r>
              <a:rPr lang="ro-RO" sz="3200" dirty="0" smtClean="0">
                <a:solidFill>
                  <a:srgbClr val="FFFF00"/>
                </a:solidFill>
                <a:effectLst>
                  <a:outerShdw blurRad="38100" dist="38100" dir="2700000" algn="tl">
                    <a:srgbClr val="000000">
                      <a:alpha val="43137"/>
                    </a:srgbClr>
                  </a:outerShdw>
                </a:effectLst>
              </a:rPr>
              <a:t>I. Aspectul de informare și atitudine a pacienților asupra durerii </a:t>
            </a:r>
            <a:endParaRPr lang="en-GB" sz="3200" dirty="0">
              <a:solidFill>
                <a:srgbClr val="FFFF00"/>
              </a:solidFill>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02389758"/>
              </p:ext>
            </p:extLst>
          </p:nvPr>
        </p:nvGraphicFramePr>
        <p:xfrm>
          <a:off x="0" y="1628800"/>
          <a:ext cx="9144000" cy="4986322"/>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txBox="1">
            <a:spLocks/>
          </p:cNvSpPr>
          <p:nvPr/>
        </p:nvSpPr>
        <p:spPr>
          <a:xfrm>
            <a:off x="0" y="6454104"/>
            <a:ext cx="2786082" cy="428628"/>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3200" b="0" i="0" u="none" strike="noStrike" kern="1200" cap="none" spc="0" normalizeH="0" baseline="0" noProof="0" dirty="0" smtClean="0">
                <a:ln>
                  <a:noFill/>
                </a:ln>
                <a:solidFill>
                  <a:schemeClr val="tx2"/>
                </a:solidFill>
                <a:effectLst/>
                <a:uLnTx/>
                <a:uFillTx/>
                <a:latin typeface="+mj-lt"/>
                <a:ea typeface="+mj-ea"/>
                <a:cs typeface="+mj-cs"/>
              </a:rPr>
              <a:t>REZULTATE ȘI</a:t>
            </a:r>
            <a:r>
              <a:rPr kumimoji="0" lang="ro-RO" sz="3200" b="0" i="0" u="none" strike="noStrike" kern="1200" cap="none" spc="0" normalizeH="0" noProof="0" dirty="0" smtClean="0">
                <a:ln>
                  <a:noFill/>
                </a:ln>
                <a:solidFill>
                  <a:schemeClr val="tx2"/>
                </a:solidFill>
                <a:effectLst/>
                <a:uLnTx/>
                <a:uFillTx/>
                <a:latin typeface="+mj-lt"/>
                <a:ea typeface="+mj-ea"/>
                <a:cs typeface="+mj-cs"/>
              </a:rPr>
              <a:t> DISCUȚII</a:t>
            </a:r>
            <a:endParaRPr kumimoji="0" lang="en-GB"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186766" cy="1000116"/>
          </a:xfrm>
        </p:spPr>
        <p:txBody>
          <a:bodyPr>
            <a:normAutofit fontScale="90000"/>
          </a:bodyPr>
          <a:lstStyle/>
          <a:p>
            <a:pPr algn="ctr"/>
            <a:r>
              <a:rPr lang="ro-RO" dirty="0" smtClean="0">
                <a:solidFill>
                  <a:srgbClr val="FFFF00"/>
                </a:solidFill>
                <a:effectLst>
                  <a:outerShdw blurRad="38100" dist="38100" dir="2700000" algn="tl">
                    <a:srgbClr val="000000">
                      <a:alpha val="43137"/>
                    </a:srgbClr>
                  </a:outerShdw>
                </a:effectLst>
              </a:rPr>
              <a:t>I. Aspectul de informare și atitudine a pacienților asupra durerii </a:t>
            </a:r>
            <a:endParaRPr lang="en-GB" dirty="0">
              <a:solidFill>
                <a:srgbClr val="FFFF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2262134"/>
              </p:ext>
            </p:extLst>
          </p:nvPr>
        </p:nvGraphicFramePr>
        <p:xfrm>
          <a:off x="785786" y="1844824"/>
          <a:ext cx="7674646" cy="4752817"/>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0" y="6429372"/>
            <a:ext cx="2786082" cy="428628"/>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3200" b="0" i="0" u="none" strike="noStrike" kern="1200" cap="none" spc="0" normalizeH="0" baseline="0" noProof="0" dirty="0" smtClean="0">
                <a:ln>
                  <a:noFill/>
                </a:ln>
                <a:solidFill>
                  <a:schemeClr val="tx2"/>
                </a:solidFill>
                <a:effectLst/>
                <a:uLnTx/>
                <a:uFillTx/>
                <a:latin typeface="+mj-lt"/>
                <a:ea typeface="+mj-ea"/>
                <a:cs typeface="+mj-cs"/>
              </a:rPr>
              <a:t>REZULTATE ȘI</a:t>
            </a:r>
            <a:r>
              <a:rPr kumimoji="0" lang="ro-RO" sz="3200" b="0" i="0" u="none" strike="noStrike" kern="1200" cap="none" spc="0" normalizeH="0" noProof="0" dirty="0" smtClean="0">
                <a:ln>
                  <a:noFill/>
                </a:ln>
                <a:solidFill>
                  <a:schemeClr val="tx2"/>
                </a:solidFill>
                <a:effectLst/>
                <a:uLnTx/>
                <a:uFillTx/>
                <a:latin typeface="+mj-lt"/>
                <a:ea typeface="+mj-ea"/>
                <a:cs typeface="+mj-cs"/>
              </a:rPr>
              <a:t> DISCUȚII</a:t>
            </a:r>
            <a:endParaRPr kumimoji="0" lang="en-GB"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solidFill>
                  <a:srgbClr val="FFFF00"/>
                </a:solidFill>
                <a:effectLst>
                  <a:outerShdw blurRad="38100" dist="38100" dir="2700000" algn="tl">
                    <a:srgbClr val="000000">
                      <a:alpha val="43137"/>
                    </a:srgbClr>
                  </a:outerShdw>
                </a:effectLst>
              </a:rPr>
              <a:t>I. Aspectul de informare și atitudine a pacienților asupra durerii </a:t>
            </a:r>
            <a:endParaRPr lang="en-GB" dirty="0">
              <a:solidFill>
                <a:srgbClr val="FFFF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8781"/>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27118" y="6479862"/>
            <a:ext cx="2786082" cy="428628"/>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3200" b="0" i="0" u="none" strike="noStrike" kern="1200" cap="none" spc="0" normalizeH="0" baseline="0" noProof="0" dirty="0" smtClean="0">
                <a:ln>
                  <a:noFill/>
                </a:ln>
                <a:solidFill>
                  <a:schemeClr val="tx2"/>
                </a:solidFill>
                <a:effectLst/>
                <a:uLnTx/>
                <a:uFillTx/>
                <a:latin typeface="+mj-lt"/>
                <a:ea typeface="+mj-ea"/>
                <a:cs typeface="+mj-cs"/>
              </a:rPr>
              <a:t>REZULTATE ȘI</a:t>
            </a:r>
            <a:r>
              <a:rPr kumimoji="0" lang="ro-RO" sz="3200" b="0" i="0" u="none" strike="noStrike" kern="1200" cap="none" spc="0" normalizeH="0" noProof="0" dirty="0" smtClean="0">
                <a:ln>
                  <a:noFill/>
                </a:ln>
                <a:solidFill>
                  <a:schemeClr val="tx2"/>
                </a:solidFill>
                <a:effectLst/>
                <a:uLnTx/>
                <a:uFillTx/>
                <a:latin typeface="+mj-lt"/>
                <a:ea typeface="+mj-ea"/>
                <a:cs typeface="+mj-cs"/>
              </a:rPr>
              <a:t> DISCUȚII</a:t>
            </a:r>
            <a:endParaRPr kumimoji="0" lang="en-GB"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solidFill>
                  <a:srgbClr val="FFFF00"/>
                </a:solidFill>
                <a:effectLst>
                  <a:outerShdw blurRad="38100" dist="38100" dir="2700000" algn="tl">
                    <a:srgbClr val="000000">
                      <a:alpha val="43137"/>
                    </a:srgbClr>
                  </a:outerShdw>
                </a:effectLst>
              </a:rPr>
              <a:t>II</a:t>
            </a:r>
            <a:r>
              <a:rPr lang="en-US" dirty="0">
                <a:solidFill>
                  <a:srgbClr val="FFFF00"/>
                </a:solidFill>
                <a:effectLst>
                  <a:outerShdw blurRad="38100" dist="38100" dir="2700000" algn="tl">
                    <a:srgbClr val="000000">
                      <a:alpha val="43137"/>
                    </a:srgbClr>
                  </a:outerShdw>
                </a:effectLst>
              </a:rPr>
              <a:t>. </a:t>
            </a:r>
            <a:r>
              <a:rPr lang="ro-RO" dirty="0">
                <a:solidFill>
                  <a:srgbClr val="FFFF00"/>
                </a:solidFill>
                <a:effectLst/>
              </a:rPr>
              <a:t>Evaluarea postoperatorie a pacientului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8815581"/>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9743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solidFill>
                  <a:srgbClr val="FFFF00"/>
                </a:solidFill>
                <a:effectLst>
                  <a:outerShdw blurRad="38100" dist="38100" dir="2700000" algn="tl">
                    <a:srgbClr val="000000">
                      <a:alpha val="43137"/>
                    </a:srgbClr>
                  </a:outerShdw>
                </a:effectLst>
              </a:rPr>
              <a:t>II</a:t>
            </a:r>
            <a:r>
              <a:rPr lang="en-US" dirty="0" smtClean="0">
                <a:solidFill>
                  <a:srgbClr val="FFFF00"/>
                </a:solidFill>
                <a:effectLst>
                  <a:outerShdw blurRad="38100" dist="38100" dir="2700000" algn="tl">
                    <a:srgbClr val="000000">
                      <a:alpha val="43137"/>
                    </a:srgbClr>
                  </a:outerShdw>
                </a:effectLst>
              </a:rPr>
              <a:t>. </a:t>
            </a:r>
            <a:r>
              <a:rPr lang="ro-RO" dirty="0">
                <a:solidFill>
                  <a:srgbClr val="FFFF00"/>
                </a:solidFill>
                <a:effectLst/>
              </a:rPr>
              <a:t>Evaluarea postoperatorie a pacientului </a:t>
            </a:r>
            <a:endParaRPr lang="en-GB" dirty="0">
              <a:solidFill>
                <a:srgbClr val="FFFF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0073563"/>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0" y="6429372"/>
            <a:ext cx="2786082" cy="428628"/>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3200" b="0" i="0" u="none" strike="noStrike" kern="1200" cap="none" spc="0" normalizeH="0" baseline="0" noProof="0" dirty="0" smtClean="0">
                <a:ln>
                  <a:noFill/>
                </a:ln>
                <a:solidFill>
                  <a:schemeClr val="tx2"/>
                </a:solidFill>
                <a:effectLst/>
                <a:uLnTx/>
                <a:uFillTx/>
                <a:latin typeface="+mj-lt"/>
                <a:ea typeface="+mj-ea"/>
                <a:cs typeface="+mj-cs"/>
              </a:rPr>
              <a:t>REZULTATE ȘI</a:t>
            </a:r>
            <a:r>
              <a:rPr kumimoji="0" lang="ro-RO" sz="3200" b="0" i="0" u="none" strike="noStrike" kern="1200" cap="none" spc="0" normalizeH="0" noProof="0" dirty="0" smtClean="0">
                <a:ln>
                  <a:noFill/>
                </a:ln>
                <a:solidFill>
                  <a:schemeClr val="tx2"/>
                </a:solidFill>
                <a:effectLst/>
                <a:uLnTx/>
                <a:uFillTx/>
                <a:latin typeface="+mj-lt"/>
                <a:ea typeface="+mj-ea"/>
                <a:cs typeface="+mj-cs"/>
              </a:rPr>
              <a:t> DISCUȚII</a:t>
            </a:r>
            <a:endParaRPr kumimoji="0" lang="en-GB"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solidFill>
                  <a:srgbClr val="FFFF00"/>
                </a:solidFill>
                <a:effectLst>
                  <a:outerShdw blurRad="38100" dist="38100" dir="2700000" algn="tl">
                    <a:srgbClr val="000000">
                      <a:alpha val="43137"/>
                    </a:srgbClr>
                  </a:outerShdw>
                </a:effectLst>
              </a:rPr>
              <a:t>II</a:t>
            </a:r>
            <a:r>
              <a:rPr lang="en-US" dirty="0">
                <a:solidFill>
                  <a:srgbClr val="FFFF00"/>
                </a:solidFill>
                <a:effectLst>
                  <a:outerShdw blurRad="38100" dist="38100" dir="2700000" algn="tl">
                    <a:srgbClr val="000000">
                      <a:alpha val="43137"/>
                    </a:srgbClr>
                  </a:outerShdw>
                </a:effectLst>
              </a:rPr>
              <a:t>. </a:t>
            </a:r>
            <a:r>
              <a:rPr lang="ro-RO" dirty="0">
                <a:solidFill>
                  <a:srgbClr val="FFFF00"/>
                </a:solidFill>
                <a:effectLst/>
              </a:rPr>
              <a:t>Evaluarea postoperatorie a pacientului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2220577"/>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378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115328" cy="1143000"/>
          </a:xfrm>
        </p:spPr>
        <p:txBody>
          <a:bodyPr/>
          <a:lstStyle/>
          <a:p>
            <a:pPr algn="ctr"/>
            <a:r>
              <a:rPr lang="ro-RO" dirty="0" smtClean="0">
                <a:solidFill>
                  <a:srgbClr val="FFFF00"/>
                </a:solidFill>
                <a:effectLst>
                  <a:outerShdw blurRad="38100" dist="38100" dir="2700000" algn="tl">
                    <a:srgbClr val="000000">
                      <a:alpha val="43137"/>
                    </a:srgbClr>
                  </a:outerShdw>
                </a:effectLst>
              </a:rPr>
              <a:t>II</a:t>
            </a:r>
            <a:r>
              <a:rPr lang="en-US" dirty="0" smtClean="0">
                <a:solidFill>
                  <a:srgbClr val="FFFF00"/>
                </a:solidFill>
                <a:effectLst>
                  <a:outerShdw blurRad="38100" dist="38100" dir="2700000" algn="tl">
                    <a:srgbClr val="000000">
                      <a:alpha val="43137"/>
                    </a:srgbClr>
                  </a:outerShdw>
                </a:effectLst>
              </a:rPr>
              <a:t>. </a:t>
            </a:r>
            <a:r>
              <a:rPr lang="ro-RO" dirty="0" smtClean="0">
                <a:solidFill>
                  <a:srgbClr val="FFFF00"/>
                </a:solidFill>
                <a:effectLst>
                  <a:outerShdw blurRad="38100" dist="38100" dir="2700000" algn="tl">
                    <a:srgbClr val="000000">
                      <a:alpha val="43137"/>
                    </a:srgbClr>
                  </a:outerShdw>
                </a:effectLst>
              </a:rPr>
              <a:t>Evaluarea durerii după SNV</a:t>
            </a:r>
            <a:endParaRPr lang="en-GB" dirty="0">
              <a:solidFill>
                <a:srgbClr val="FFFF00"/>
              </a:solidFill>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idx="1"/>
          </p:nvPr>
        </p:nvPicPr>
        <p:blipFill>
          <a:blip r:embed="rId2" cstate="print"/>
          <a:stretch>
            <a:fillRect/>
          </a:stretch>
        </p:blipFill>
        <p:spPr bwMode="auto">
          <a:xfrm>
            <a:off x="4312513" y="2500306"/>
            <a:ext cx="4831487" cy="3448974"/>
          </a:xfrm>
          <a:prstGeom prst="rect">
            <a:avLst/>
          </a:prstGeom>
          <a:noFill/>
          <a:ln w="9525">
            <a:noFill/>
            <a:miter lim="800000"/>
            <a:headEnd/>
            <a:tailEnd/>
          </a:ln>
          <a:effectLst/>
        </p:spPr>
      </p:pic>
      <p:sp>
        <p:nvSpPr>
          <p:cNvPr id="10" name="Title 1"/>
          <p:cNvSpPr txBox="1">
            <a:spLocks/>
          </p:cNvSpPr>
          <p:nvPr/>
        </p:nvSpPr>
        <p:spPr>
          <a:xfrm>
            <a:off x="0" y="6429372"/>
            <a:ext cx="2786082" cy="428628"/>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3200" b="0" i="0" u="none" strike="noStrike" kern="1200" cap="none" spc="0" normalizeH="0" baseline="0" noProof="0" dirty="0" smtClean="0">
                <a:ln>
                  <a:noFill/>
                </a:ln>
                <a:solidFill>
                  <a:schemeClr val="tx2"/>
                </a:solidFill>
                <a:effectLst/>
                <a:uLnTx/>
                <a:uFillTx/>
                <a:latin typeface="+mj-lt"/>
                <a:ea typeface="+mj-ea"/>
                <a:cs typeface="+mj-cs"/>
              </a:rPr>
              <a:t>REZULTATE ȘI</a:t>
            </a:r>
            <a:r>
              <a:rPr kumimoji="0" lang="ro-RO" sz="3200" b="0" i="0" u="none" strike="noStrike" kern="1200" cap="none" spc="0" normalizeH="0" noProof="0" dirty="0" smtClean="0">
                <a:ln>
                  <a:noFill/>
                </a:ln>
                <a:solidFill>
                  <a:schemeClr val="tx2"/>
                </a:solidFill>
                <a:effectLst/>
                <a:uLnTx/>
                <a:uFillTx/>
                <a:latin typeface="+mj-lt"/>
                <a:ea typeface="+mj-ea"/>
                <a:cs typeface="+mj-cs"/>
              </a:rPr>
              <a:t> DISCUȚII</a:t>
            </a:r>
            <a:endParaRPr kumimoji="0" lang="en-GB" sz="32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6" name="Table 5"/>
          <p:cNvGraphicFramePr>
            <a:graphicFrameLocks noGrp="1"/>
          </p:cNvGraphicFramePr>
          <p:nvPr>
            <p:extLst>
              <p:ext uri="{D42A27DB-BD31-4B8C-83A1-F6EECF244321}">
                <p14:modId xmlns:p14="http://schemas.microsoft.com/office/powerpoint/2010/main" val="288606134"/>
              </p:ext>
            </p:extLst>
          </p:nvPr>
        </p:nvGraphicFramePr>
        <p:xfrm>
          <a:off x="179513" y="2492897"/>
          <a:ext cx="4032447" cy="3340562"/>
        </p:xfrm>
        <a:graphic>
          <a:graphicData uri="http://schemas.openxmlformats.org/drawingml/2006/table">
            <a:tbl>
              <a:tblPr>
                <a:tableStyleId>{16D9F66E-5EB9-4882-86FB-DCBF35E3C3E4}</a:tableStyleId>
              </a:tblPr>
              <a:tblGrid>
                <a:gridCol w="1792166"/>
                <a:gridCol w="746783"/>
                <a:gridCol w="746749"/>
                <a:gridCol w="746749"/>
              </a:tblGrid>
              <a:tr h="611886">
                <a:tc>
                  <a:txBody>
                    <a:bodyPr/>
                    <a:lstStyle/>
                    <a:p>
                      <a:pPr algn="ctr">
                        <a:lnSpc>
                          <a:spcPct val="150000"/>
                        </a:lnSpc>
                        <a:spcBef>
                          <a:spcPts val="600"/>
                        </a:spcBef>
                        <a:spcAft>
                          <a:spcPts val="0"/>
                        </a:spcAft>
                      </a:pPr>
                      <a:endParaRPr lang="it-IT" sz="1400" dirty="0">
                        <a:solidFill>
                          <a:srgbClr val="FFFF00"/>
                        </a:solidFill>
                        <a:latin typeface="Times New Roman"/>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150000"/>
                        </a:lnSpc>
                        <a:spcAft>
                          <a:spcPts val="0"/>
                        </a:spcAft>
                      </a:pPr>
                      <a:r>
                        <a:rPr lang="en-US" sz="1400" dirty="0">
                          <a:solidFill>
                            <a:srgbClr val="FFFF00"/>
                          </a:solidFill>
                        </a:rPr>
                        <a:t>AI</a:t>
                      </a:r>
                      <a:endParaRPr lang="en-GB" sz="1200" dirty="0">
                        <a:solidFill>
                          <a:srgbClr val="FFFF00"/>
                        </a:solidFill>
                      </a:endParaRPr>
                    </a:p>
                    <a:p>
                      <a:pPr algn="ctr">
                        <a:lnSpc>
                          <a:spcPct val="150000"/>
                        </a:lnSpc>
                        <a:spcAft>
                          <a:spcPts val="0"/>
                        </a:spcAft>
                      </a:pPr>
                      <a:r>
                        <a:rPr lang="en-US" sz="1400" dirty="0">
                          <a:solidFill>
                            <a:srgbClr val="FFFF00"/>
                          </a:solidFill>
                        </a:rPr>
                        <a:t>N=35</a:t>
                      </a:r>
                      <a:endParaRPr lang="en-GB" sz="1200" dirty="0">
                        <a:solidFill>
                          <a:srgbClr val="FFFF00"/>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150000"/>
                        </a:lnSpc>
                        <a:spcAft>
                          <a:spcPts val="0"/>
                        </a:spcAft>
                      </a:pPr>
                      <a:r>
                        <a:rPr lang="en-US" sz="1400" dirty="0">
                          <a:solidFill>
                            <a:srgbClr val="FFFF00"/>
                          </a:solidFill>
                        </a:rPr>
                        <a:t>RA</a:t>
                      </a:r>
                      <a:endParaRPr lang="en-GB" sz="1200" dirty="0">
                        <a:solidFill>
                          <a:srgbClr val="FFFF00"/>
                        </a:solidFill>
                      </a:endParaRPr>
                    </a:p>
                    <a:p>
                      <a:pPr algn="ctr">
                        <a:lnSpc>
                          <a:spcPct val="150000"/>
                        </a:lnSpc>
                        <a:spcAft>
                          <a:spcPts val="0"/>
                        </a:spcAft>
                      </a:pPr>
                      <a:r>
                        <a:rPr lang="en-US" sz="1400" dirty="0">
                          <a:solidFill>
                            <a:srgbClr val="FFFF00"/>
                          </a:solidFill>
                        </a:rPr>
                        <a:t>N=34</a:t>
                      </a:r>
                      <a:endParaRPr lang="en-GB" sz="1200" dirty="0">
                        <a:solidFill>
                          <a:srgbClr val="FFFF00"/>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150000"/>
                        </a:lnSpc>
                        <a:spcAft>
                          <a:spcPts val="0"/>
                        </a:spcAft>
                      </a:pPr>
                      <a:r>
                        <a:rPr lang="en-US" sz="1400" dirty="0">
                          <a:solidFill>
                            <a:srgbClr val="FFFF00"/>
                          </a:solidFill>
                        </a:rPr>
                        <a:t>ACSE</a:t>
                      </a:r>
                      <a:endParaRPr lang="en-GB" sz="1200" dirty="0">
                        <a:solidFill>
                          <a:srgbClr val="FFFF00"/>
                        </a:solidFill>
                      </a:endParaRPr>
                    </a:p>
                    <a:p>
                      <a:pPr algn="ctr">
                        <a:lnSpc>
                          <a:spcPct val="150000"/>
                        </a:lnSpc>
                        <a:spcAft>
                          <a:spcPts val="0"/>
                        </a:spcAft>
                      </a:pPr>
                      <a:r>
                        <a:rPr lang="en-US" sz="1400" dirty="0">
                          <a:solidFill>
                            <a:srgbClr val="FFFF00"/>
                          </a:solidFill>
                        </a:rPr>
                        <a:t>N=24 </a:t>
                      </a:r>
                      <a:endParaRPr lang="en-GB" sz="1200" dirty="0">
                        <a:solidFill>
                          <a:srgbClr val="FFFF00"/>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r>
              <a:tr h="624791">
                <a:tc>
                  <a:txBody>
                    <a:bodyPr/>
                    <a:lstStyle/>
                    <a:p>
                      <a:pPr algn="ctr">
                        <a:lnSpc>
                          <a:spcPct val="200000"/>
                        </a:lnSpc>
                        <a:spcBef>
                          <a:spcPts val="600"/>
                        </a:spcBef>
                        <a:spcAft>
                          <a:spcPts val="0"/>
                        </a:spcAft>
                      </a:pPr>
                      <a:r>
                        <a:rPr lang="it-IT" sz="1400" dirty="0">
                          <a:solidFill>
                            <a:srgbClr val="FFFF00"/>
                          </a:solidFill>
                        </a:rPr>
                        <a:t>F</a:t>
                      </a:r>
                      <a:r>
                        <a:rPr lang="ro-RO" sz="1400" dirty="0">
                          <a:solidFill>
                            <a:srgbClr val="FFFF00"/>
                          </a:solidFill>
                        </a:rPr>
                        <a:t>ără durere (</a:t>
                      </a:r>
                      <a:r>
                        <a:rPr lang="it-IT" sz="1400" dirty="0">
                          <a:solidFill>
                            <a:srgbClr val="FFFF00"/>
                          </a:solidFill>
                        </a:rPr>
                        <a:t>0)</a:t>
                      </a:r>
                      <a:endParaRPr lang="en-GB" sz="1200" dirty="0">
                        <a:solidFill>
                          <a:srgbClr val="FFFF00"/>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200000"/>
                        </a:lnSpc>
                        <a:spcBef>
                          <a:spcPts val="600"/>
                        </a:spcBef>
                        <a:spcAft>
                          <a:spcPts val="0"/>
                        </a:spcAft>
                      </a:pPr>
                      <a:r>
                        <a:rPr lang="it-IT" sz="1400" b="1" dirty="0" smtClean="0">
                          <a:solidFill>
                            <a:srgbClr val="FFFF00"/>
                          </a:solidFill>
                        </a:rPr>
                        <a:t>5,7%</a:t>
                      </a:r>
                      <a:endParaRPr lang="en-GB" sz="1200" b="1" dirty="0">
                        <a:solidFill>
                          <a:srgbClr val="FFFF00"/>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200000"/>
                        </a:lnSpc>
                        <a:spcBef>
                          <a:spcPts val="600"/>
                        </a:spcBef>
                        <a:spcAft>
                          <a:spcPts val="0"/>
                        </a:spcAft>
                      </a:pPr>
                      <a:r>
                        <a:rPr lang="it-IT" sz="1400" b="1" dirty="0" smtClean="0">
                          <a:solidFill>
                            <a:srgbClr val="FFFF00"/>
                          </a:solidFill>
                        </a:rPr>
                        <a:t>5,9%</a:t>
                      </a:r>
                      <a:endParaRPr lang="en-GB" sz="1200" b="1" dirty="0">
                        <a:solidFill>
                          <a:srgbClr val="FFFF00"/>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200000"/>
                        </a:lnSpc>
                        <a:spcBef>
                          <a:spcPts val="600"/>
                        </a:spcBef>
                        <a:spcAft>
                          <a:spcPts val="0"/>
                        </a:spcAft>
                      </a:pPr>
                      <a:r>
                        <a:rPr lang="it-IT" sz="1400" b="1" dirty="0" smtClean="0">
                          <a:solidFill>
                            <a:srgbClr val="FFFF00"/>
                          </a:solidFill>
                        </a:rPr>
                        <a:t>8,3%</a:t>
                      </a:r>
                      <a:endParaRPr lang="en-GB" sz="1200" b="1" dirty="0">
                        <a:solidFill>
                          <a:srgbClr val="FFFF00"/>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r>
              <a:tr h="655849">
                <a:tc>
                  <a:txBody>
                    <a:bodyPr/>
                    <a:lstStyle/>
                    <a:p>
                      <a:pPr algn="ctr">
                        <a:lnSpc>
                          <a:spcPct val="200000"/>
                        </a:lnSpc>
                        <a:spcBef>
                          <a:spcPts val="600"/>
                        </a:spcBef>
                        <a:spcAft>
                          <a:spcPts val="0"/>
                        </a:spcAft>
                      </a:pPr>
                      <a:r>
                        <a:rPr lang="it-IT" sz="1400" dirty="0">
                          <a:solidFill>
                            <a:srgbClr val="FFFF00"/>
                          </a:solidFill>
                        </a:rPr>
                        <a:t>Durere mică (1-4)</a:t>
                      </a:r>
                      <a:endParaRPr lang="en-GB" sz="1200" dirty="0">
                        <a:solidFill>
                          <a:srgbClr val="FFFF00"/>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200000"/>
                        </a:lnSpc>
                        <a:spcBef>
                          <a:spcPts val="600"/>
                        </a:spcBef>
                        <a:spcAft>
                          <a:spcPts val="0"/>
                        </a:spcAft>
                      </a:pPr>
                      <a:r>
                        <a:rPr lang="it-IT" sz="1400" b="1" dirty="0" smtClean="0">
                          <a:solidFill>
                            <a:srgbClr val="FFFF00"/>
                          </a:solidFill>
                        </a:rPr>
                        <a:t>37,2%</a:t>
                      </a:r>
                      <a:endParaRPr lang="en-GB" sz="1200" b="1" dirty="0">
                        <a:solidFill>
                          <a:srgbClr val="FFFF00"/>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200000"/>
                        </a:lnSpc>
                        <a:spcBef>
                          <a:spcPts val="600"/>
                        </a:spcBef>
                        <a:spcAft>
                          <a:spcPts val="0"/>
                        </a:spcAft>
                      </a:pPr>
                      <a:r>
                        <a:rPr lang="it-IT" sz="1400" b="1" dirty="0" smtClean="0">
                          <a:solidFill>
                            <a:srgbClr val="FFFF00"/>
                          </a:solidFill>
                        </a:rPr>
                        <a:t>41,2%</a:t>
                      </a:r>
                      <a:endParaRPr lang="en-GB" sz="1200" b="1" dirty="0">
                        <a:solidFill>
                          <a:srgbClr val="FFFF00"/>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200000"/>
                        </a:lnSpc>
                        <a:spcBef>
                          <a:spcPts val="600"/>
                        </a:spcBef>
                        <a:spcAft>
                          <a:spcPts val="0"/>
                        </a:spcAft>
                      </a:pPr>
                      <a:r>
                        <a:rPr lang="it-IT" sz="1400" b="1" dirty="0" smtClean="0">
                          <a:solidFill>
                            <a:srgbClr val="FFFF00"/>
                          </a:solidFill>
                        </a:rPr>
                        <a:t>62,5%</a:t>
                      </a:r>
                      <a:endParaRPr lang="en-GB" sz="1200" b="1" dirty="0">
                        <a:solidFill>
                          <a:srgbClr val="FFFF00"/>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r>
              <a:tr h="815848">
                <a:tc>
                  <a:txBody>
                    <a:bodyPr/>
                    <a:lstStyle/>
                    <a:p>
                      <a:pPr algn="ctr">
                        <a:lnSpc>
                          <a:spcPct val="200000"/>
                        </a:lnSpc>
                        <a:spcBef>
                          <a:spcPts val="600"/>
                        </a:spcBef>
                        <a:spcAft>
                          <a:spcPts val="0"/>
                        </a:spcAft>
                      </a:pPr>
                      <a:r>
                        <a:rPr lang="it-IT" sz="1400" dirty="0">
                          <a:solidFill>
                            <a:srgbClr val="FFFF00"/>
                          </a:solidFill>
                        </a:rPr>
                        <a:t>Durere </a:t>
                      </a:r>
                      <a:r>
                        <a:rPr lang="it-IT" sz="1400" dirty="0" smtClean="0">
                          <a:solidFill>
                            <a:srgbClr val="FFFF00"/>
                          </a:solidFill>
                        </a:rPr>
                        <a:t>moderată</a:t>
                      </a:r>
                      <a:r>
                        <a:rPr lang="ro-RO" sz="1400" dirty="0" smtClean="0">
                          <a:solidFill>
                            <a:srgbClr val="FFFF00"/>
                          </a:solidFill>
                        </a:rPr>
                        <a:t> </a:t>
                      </a:r>
                      <a:r>
                        <a:rPr lang="ro-RO" sz="1400" dirty="0" smtClean="0">
                          <a:solidFill>
                            <a:srgbClr val="FFFF00"/>
                          </a:solidFill>
                        </a:rPr>
                        <a:t>  </a:t>
                      </a:r>
                      <a:r>
                        <a:rPr lang="it-IT" sz="1400" dirty="0" smtClean="0">
                          <a:solidFill>
                            <a:srgbClr val="FFFF00"/>
                          </a:solidFill>
                        </a:rPr>
                        <a:t>(</a:t>
                      </a:r>
                      <a:r>
                        <a:rPr lang="it-IT" sz="1400" dirty="0" smtClean="0">
                          <a:solidFill>
                            <a:srgbClr val="FFFF00"/>
                          </a:solidFill>
                        </a:rPr>
                        <a:t>5-7</a:t>
                      </a:r>
                      <a:r>
                        <a:rPr lang="it-IT" sz="1400" dirty="0">
                          <a:solidFill>
                            <a:srgbClr val="FFFF00"/>
                          </a:solidFill>
                        </a:rPr>
                        <a:t>)</a:t>
                      </a:r>
                      <a:endParaRPr lang="en-GB" sz="1200" dirty="0">
                        <a:solidFill>
                          <a:srgbClr val="FFFF00"/>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200000"/>
                        </a:lnSpc>
                        <a:spcBef>
                          <a:spcPts val="600"/>
                        </a:spcBef>
                        <a:spcAft>
                          <a:spcPts val="0"/>
                        </a:spcAft>
                      </a:pPr>
                      <a:r>
                        <a:rPr lang="it-IT" sz="1400" dirty="0" smtClean="0">
                          <a:solidFill>
                            <a:schemeClr val="accent2">
                              <a:lumMod val="40000"/>
                              <a:lumOff val="60000"/>
                            </a:schemeClr>
                          </a:solidFill>
                        </a:rPr>
                        <a:t>45.7%</a:t>
                      </a:r>
                      <a:endParaRPr lang="en-GB" sz="1200" dirty="0">
                        <a:solidFill>
                          <a:schemeClr val="accent2">
                            <a:lumMod val="40000"/>
                            <a:lumOff val="60000"/>
                          </a:schemeClr>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200000"/>
                        </a:lnSpc>
                        <a:spcBef>
                          <a:spcPts val="600"/>
                        </a:spcBef>
                        <a:spcAft>
                          <a:spcPts val="0"/>
                        </a:spcAft>
                      </a:pPr>
                      <a:r>
                        <a:rPr lang="it-IT" sz="1400" dirty="0" smtClean="0">
                          <a:solidFill>
                            <a:schemeClr val="accent2">
                              <a:lumMod val="40000"/>
                              <a:lumOff val="60000"/>
                            </a:schemeClr>
                          </a:solidFill>
                        </a:rPr>
                        <a:t>38,2%</a:t>
                      </a:r>
                      <a:endParaRPr lang="en-GB" sz="1200" dirty="0">
                        <a:solidFill>
                          <a:schemeClr val="accent2">
                            <a:lumMod val="40000"/>
                            <a:lumOff val="60000"/>
                          </a:schemeClr>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200000"/>
                        </a:lnSpc>
                        <a:spcBef>
                          <a:spcPts val="600"/>
                        </a:spcBef>
                        <a:spcAft>
                          <a:spcPts val="0"/>
                        </a:spcAft>
                      </a:pPr>
                      <a:r>
                        <a:rPr lang="it-IT" sz="1400" dirty="0" smtClean="0">
                          <a:solidFill>
                            <a:schemeClr val="accent2">
                              <a:lumMod val="40000"/>
                              <a:lumOff val="60000"/>
                            </a:schemeClr>
                          </a:solidFill>
                        </a:rPr>
                        <a:t>20,8%</a:t>
                      </a:r>
                      <a:endParaRPr lang="en-GB" sz="1200" dirty="0">
                        <a:solidFill>
                          <a:schemeClr val="accent2">
                            <a:lumMod val="40000"/>
                            <a:lumOff val="60000"/>
                          </a:schemeClr>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r>
              <a:tr h="603994">
                <a:tc>
                  <a:txBody>
                    <a:bodyPr/>
                    <a:lstStyle/>
                    <a:p>
                      <a:pPr algn="ctr">
                        <a:lnSpc>
                          <a:spcPct val="200000"/>
                        </a:lnSpc>
                        <a:spcBef>
                          <a:spcPts val="600"/>
                        </a:spcBef>
                        <a:spcAft>
                          <a:spcPts val="0"/>
                        </a:spcAft>
                      </a:pPr>
                      <a:r>
                        <a:rPr lang="it-IT" sz="1400" dirty="0">
                          <a:solidFill>
                            <a:srgbClr val="FFFF00"/>
                          </a:solidFill>
                        </a:rPr>
                        <a:t>Durere mare (8-10)</a:t>
                      </a:r>
                      <a:endParaRPr lang="en-GB" sz="1200" dirty="0">
                        <a:solidFill>
                          <a:srgbClr val="FFFF00"/>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200000"/>
                        </a:lnSpc>
                        <a:spcBef>
                          <a:spcPts val="600"/>
                        </a:spcBef>
                        <a:spcAft>
                          <a:spcPts val="0"/>
                        </a:spcAft>
                      </a:pPr>
                      <a:r>
                        <a:rPr lang="it-IT" sz="1400" dirty="0" smtClean="0">
                          <a:solidFill>
                            <a:schemeClr val="accent2">
                              <a:lumMod val="40000"/>
                              <a:lumOff val="60000"/>
                            </a:schemeClr>
                          </a:solidFill>
                        </a:rPr>
                        <a:t>11,4%</a:t>
                      </a:r>
                      <a:endParaRPr lang="en-GB" sz="1200" dirty="0">
                        <a:solidFill>
                          <a:schemeClr val="accent2">
                            <a:lumMod val="40000"/>
                            <a:lumOff val="60000"/>
                          </a:schemeClr>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200000"/>
                        </a:lnSpc>
                        <a:spcBef>
                          <a:spcPts val="600"/>
                        </a:spcBef>
                        <a:spcAft>
                          <a:spcPts val="0"/>
                        </a:spcAft>
                      </a:pPr>
                      <a:r>
                        <a:rPr lang="it-IT" sz="1400" dirty="0" smtClean="0">
                          <a:solidFill>
                            <a:schemeClr val="accent2">
                              <a:lumMod val="40000"/>
                              <a:lumOff val="60000"/>
                            </a:schemeClr>
                          </a:solidFill>
                        </a:rPr>
                        <a:t>14,7%</a:t>
                      </a:r>
                      <a:endParaRPr lang="en-GB" sz="1200" dirty="0">
                        <a:solidFill>
                          <a:schemeClr val="accent2">
                            <a:lumMod val="40000"/>
                            <a:lumOff val="60000"/>
                          </a:schemeClr>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c>
                  <a:txBody>
                    <a:bodyPr/>
                    <a:lstStyle/>
                    <a:p>
                      <a:pPr algn="ctr">
                        <a:lnSpc>
                          <a:spcPct val="200000"/>
                        </a:lnSpc>
                        <a:spcBef>
                          <a:spcPts val="600"/>
                        </a:spcBef>
                        <a:spcAft>
                          <a:spcPts val="0"/>
                        </a:spcAft>
                      </a:pPr>
                      <a:r>
                        <a:rPr lang="it-IT" sz="1400" dirty="0" smtClean="0">
                          <a:solidFill>
                            <a:schemeClr val="accent2">
                              <a:lumMod val="40000"/>
                              <a:lumOff val="60000"/>
                            </a:schemeClr>
                          </a:solidFill>
                        </a:rPr>
                        <a:t>8,4%</a:t>
                      </a:r>
                      <a:endParaRPr lang="en-GB" sz="1200" dirty="0">
                        <a:solidFill>
                          <a:schemeClr val="accent2">
                            <a:lumMod val="40000"/>
                            <a:lumOff val="60000"/>
                          </a:schemeClr>
                        </a:solidFill>
                        <a:latin typeface="Calibri"/>
                        <a:ea typeface="Calibri"/>
                        <a:cs typeface="Times New Roman"/>
                      </a:endParaRPr>
                    </a:p>
                  </a:txBody>
                  <a:tcPr marL="68580" marR="68580" marT="0" marB="0" anchor="ctr">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w="12700" cmpd="sng">
                      <a:noFill/>
                      <a:prstDash val="solid"/>
                    </a:lnTlToBr>
                    <a:lnBlToTr w="12700" cmpd="sng">
                      <a:noFill/>
                      <a:prstDash val="solid"/>
                    </a:lnBlToTr>
                    <a:solidFill>
                      <a:srgbClr val="1D41B5"/>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solidFill>
                  <a:srgbClr val="FFFF00"/>
                </a:solidFill>
                <a:effectLst>
                  <a:outerShdw blurRad="38100" dist="38100" dir="2700000" algn="tl">
                    <a:srgbClr val="000000">
                      <a:alpha val="43137"/>
                    </a:srgbClr>
                  </a:outerShdw>
                </a:effectLst>
              </a:rPr>
              <a:t>II</a:t>
            </a:r>
            <a:r>
              <a:rPr lang="en-US" dirty="0">
                <a:solidFill>
                  <a:srgbClr val="FFFF00"/>
                </a:solidFill>
                <a:effectLst>
                  <a:outerShdw blurRad="38100" dist="38100" dir="2700000" algn="tl">
                    <a:srgbClr val="000000">
                      <a:alpha val="43137"/>
                    </a:srgbClr>
                  </a:outerShdw>
                </a:effectLst>
              </a:rPr>
              <a:t>. </a:t>
            </a:r>
            <a:r>
              <a:rPr lang="ro-RO" dirty="0">
                <a:solidFill>
                  <a:srgbClr val="FFFF00"/>
                </a:solidFill>
                <a:effectLst/>
              </a:rPr>
              <a:t>Evaluarea postoperatorie a pacientului </a:t>
            </a:r>
            <a:endParaRPr lang="en-GB"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499185401"/>
              </p:ext>
            </p:extLst>
          </p:nvPr>
        </p:nvGraphicFramePr>
        <p:xfrm>
          <a:off x="0" y="1628800"/>
          <a:ext cx="91440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4206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solidFill>
                  <a:srgbClr val="FFFF00"/>
                </a:solidFill>
                <a:effectLst>
                  <a:outerShdw blurRad="38100" dist="38100" dir="2700000" algn="tl">
                    <a:srgbClr val="000000">
                      <a:alpha val="43137"/>
                    </a:srgbClr>
                  </a:outerShdw>
                </a:effectLst>
              </a:rPr>
              <a:t>Problematica durerii acute postoperatorii</a:t>
            </a:r>
            <a:endParaRPr lang="en-GB"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solidFill>
                  <a:srgbClr val="FFFF00"/>
                </a:solidFill>
                <a:effectLst>
                  <a:outerShdw blurRad="38100" dist="38100" dir="2700000" algn="tl">
                    <a:srgbClr val="000000">
                      <a:alpha val="43137"/>
                    </a:srgbClr>
                  </a:outerShdw>
                </a:effectLst>
              </a:rPr>
              <a:t>“</a:t>
            </a:r>
            <a:r>
              <a:rPr lang="ro-RO" dirty="0" smtClean="0">
                <a:solidFill>
                  <a:srgbClr val="FFFF00"/>
                </a:solidFill>
                <a:effectLst>
                  <a:outerShdw blurRad="38100" dist="38100" dir="2700000" algn="tl">
                    <a:srgbClr val="000000">
                      <a:alpha val="43137"/>
                    </a:srgbClr>
                  </a:outerShdw>
                </a:effectLst>
              </a:rPr>
              <a:t>o experiență senzorială și emoțională dezagreabilă, secundară unei leziuni tisulare veritabile sau potențiale sau de o descriere cu termeni, ce se referă la o asemenea leziune</a:t>
            </a:r>
            <a:r>
              <a:rPr lang="en-US" dirty="0" smtClean="0">
                <a:solidFill>
                  <a:srgbClr val="FFFF00"/>
                </a:solidFill>
                <a:effectLst>
                  <a:outerShdw blurRad="38100" dist="38100" dir="2700000" algn="tl">
                    <a:srgbClr val="000000">
                      <a:alpha val="43137"/>
                    </a:srgbClr>
                  </a:outerShdw>
                </a:effectLst>
              </a:rPr>
              <a:t>”</a:t>
            </a:r>
          </a:p>
          <a:p>
            <a:r>
              <a:rPr lang="ro-RO" dirty="0" smtClean="0">
                <a:solidFill>
                  <a:srgbClr val="FFFF00"/>
                </a:solidFill>
                <a:effectLst>
                  <a:outerShdw blurRad="38100" dist="38100" dir="2700000" algn="tl">
                    <a:srgbClr val="000000">
                      <a:alpha val="43137"/>
                    </a:srgbClr>
                  </a:outerShdw>
                </a:effectLst>
              </a:rPr>
              <a:t>un subiect care integrează elemente dintr-un număr mare de discipline</a:t>
            </a:r>
            <a:endParaRPr lang="en-US" dirty="0" smtClean="0">
              <a:solidFill>
                <a:srgbClr val="FFFF00"/>
              </a:solidFill>
              <a:effectLst>
                <a:outerShdw blurRad="38100" dist="38100" dir="2700000" algn="tl">
                  <a:srgbClr val="000000">
                    <a:alpha val="43137"/>
                  </a:srgbClr>
                </a:outerShdw>
              </a:effectLst>
            </a:endParaRPr>
          </a:p>
          <a:p>
            <a:r>
              <a:rPr lang="ro-RO" dirty="0" smtClean="0">
                <a:solidFill>
                  <a:srgbClr val="FFFF00"/>
                </a:solidFill>
                <a:effectLst>
                  <a:outerShdw blurRad="38100" dist="38100" dir="2700000" algn="tl">
                    <a:srgbClr val="000000">
                      <a:alpha val="43137"/>
                    </a:srgbClr>
                  </a:outerShdw>
                </a:effectLst>
              </a:rPr>
              <a:t>u</a:t>
            </a:r>
            <a:r>
              <a:rPr lang="en-US" dirty="0" smtClean="0">
                <a:solidFill>
                  <a:srgbClr val="FFFF00"/>
                </a:solidFill>
                <a:effectLst>
                  <a:outerShdw blurRad="38100" dist="38100" dir="2700000" algn="tl">
                    <a:srgbClr val="000000">
                      <a:alpha val="43137"/>
                    </a:srgbClr>
                  </a:outerShdw>
                </a:effectLst>
              </a:rPr>
              <a:t>n </a:t>
            </a:r>
            <a:r>
              <a:rPr lang="en-US" dirty="0" err="1" smtClean="0">
                <a:solidFill>
                  <a:srgbClr val="FFFF00"/>
                </a:solidFill>
                <a:effectLst>
                  <a:outerShdw blurRad="38100" dist="38100" dir="2700000" algn="tl">
                    <a:srgbClr val="000000">
                      <a:alpha val="43137"/>
                    </a:srgbClr>
                  </a:outerShdw>
                </a:effectLst>
              </a:rPr>
              <a:t>rol</a:t>
            </a:r>
            <a:r>
              <a:rPr lang="ro-RO" dirty="0" smtClean="0">
                <a:solidFill>
                  <a:srgbClr val="FFFF00"/>
                </a:solidFill>
                <a:effectLst>
                  <a:outerShdw blurRad="38100" dist="38100" dir="2700000" algn="tl">
                    <a:srgbClr val="000000">
                      <a:alpha val="43137"/>
                    </a:srgbClr>
                  </a:outerShdw>
                </a:effectLst>
              </a:rPr>
              <a:t>ul</a:t>
            </a:r>
            <a:r>
              <a:rPr lang="en-US" dirty="0" smtClean="0">
                <a:solidFill>
                  <a:srgbClr val="FFFF00"/>
                </a:solidFill>
                <a:effectLst>
                  <a:outerShdw blurRad="38100" dist="38100" dir="2700000" algn="tl">
                    <a:srgbClr val="000000">
                      <a:alpha val="43137"/>
                    </a:srgbClr>
                  </a:outerShdw>
                </a:effectLst>
              </a:rPr>
              <a:t> </a:t>
            </a:r>
            <a:r>
              <a:rPr lang="ro-RO" dirty="0" smtClean="0">
                <a:solidFill>
                  <a:srgbClr val="FFFF00"/>
                </a:solidFill>
                <a:effectLst>
                  <a:outerShdw blurRad="38100" dist="38100" dir="2700000" algn="tl">
                    <a:srgbClr val="000000">
                      <a:alpha val="43137"/>
                    </a:srgbClr>
                  </a:outerShdw>
                </a:effectLst>
              </a:rPr>
              <a:t>important al medicului anestezist în managementul durerii postoperatorii</a:t>
            </a:r>
            <a:endParaRPr lang="en-US" dirty="0" smtClean="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solidFill>
                  <a:srgbClr val="FFFF00"/>
                </a:solidFill>
                <a:effectLst>
                  <a:outerShdw blurRad="38100" dist="38100" dir="2700000" algn="tl">
                    <a:srgbClr val="000000">
                      <a:alpha val="43137"/>
                    </a:srgbClr>
                  </a:outerShdw>
                </a:effectLst>
              </a:rPr>
              <a:t>III</a:t>
            </a:r>
            <a:r>
              <a:rPr lang="en-US"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effectLst>
                  <a:outerShdw blurRad="38100" dist="38100" dir="2700000" algn="tl">
                    <a:srgbClr val="000000">
                      <a:alpha val="43137"/>
                    </a:srgbClr>
                  </a:outerShdw>
                </a:effectLst>
              </a:rPr>
              <a:t>Evaluarea</a:t>
            </a:r>
            <a:r>
              <a:rPr lang="en-US"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effectLst>
                  <a:outerShdw blurRad="38100" dist="38100" dir="2700000" algn="tl">
                    <a:srgbClr val="000000">
                      <a:alpha val="43137"/>
                    </a:srgbClr>
                  </a:outerShdw>
                </a:effectLst>
              </a:rPr>
              <a:t>calit</a:t>
            </a:r>
            <a:r>
              <a:rPr lang="ro-RO" dirty="0" smtClean="0">
                <a:solidFill>
                  <a:srgbClr val="FFFF00"/>
                </a:solidFill>
                <a:effectLst>
                  <a:outerShdw blurRad="38100" dist="38100" dir="2700000" algn="tl">
                    <a:srgbClr val="000000">
                      <a:alpha val="43137"/>
                    </a:srgbClr>
                  </a:outerShdw>
                </a:effectLst>
              </a:rPr>
              <a:t>ății tratamentului</a:t>
            </a:r>
            <a:endParaRPr lang="en-GB" dirty="0">
              <a:solidFill>
                <a:srgbClr val="FFFF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0" y="6429372"/>
            <a:ext cx="2786082" cy="428628"/>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3200" b="0" i="0" u="none" strike="noStrike" kern="1200" cap="none" spc="0" normalizeH="0" baseline="0" noProof="0" dirty="0" smtClean="0">
                <a:ln>
                  <a:noFill/>
                </a:ln>
                <a:solidFill>
                  <a:schemeClr val="tx2"/>
                </a:solidFill>
                <a:effectLst/>
                <a:uLnTx/>
                <a:uFillTx/>
                <a:latin typeface="+mj-lt"/>
                <a:ea typeface="+mj-ea"/>
                <a:cs typeface="+mj-cs"/>
              </a:rPr>
              <a:t>REZULTATE ȘI</a:t>
            </a:r>
            <a:r>
              <a:rPr kumimoji="0" lang="ro-RO" sz="3200" b="0" i="0" u="none" strike="noStrike" kern="1200" cap="none" spc="0" normalizeH="0" noProof="0" dirty="0" smtClean="0">
                <a:ln>
                  <a:noFill/>
                </a:ln>
                <a:solidFill>
                  <a:schemeClr val="tx2"/>
                </a:solidFill>
                <a:effectLst/>
                <a:uLnTx/>
                <a:uFillTx/>
                <a:latin typeface="+mj-lt"/>
                <a:ea typeface="+mj-ea"/>
                <a:cs typeface="+mj-cs"/>
              </a:rPr>
              <a:t> DISCUȚII</a:t>
            </a:r>
            <a:endParaRPr kumimoji="0" lang="en-GB"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solidFill>
                  <a:srgbClr val="FFFF00"/>
                </a:solidFill>
                <a:effectLst>
                  <a:outerShdw blurRad="38100" dist="38100" dir="2700000" algn="tl">
                    <a:srgbClr val="000000">
                      <a:alpha val="43137"/>
                    </a:srgbClr>
                  </a:outerShdw>
                </a:effectLst>
              </a:rPr>
              <a:t>III</a:t>
            </a:r>
            <a:r>
              <a:rPr lang="en-US"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effectLst>
                  <a:outerShdw blurRad="38100" dist="38100" dir="2700000" algn="tl">
                    <a:srgbClr val="000000">
                      <a:alpha val="43137"/>
                    </a:srgbClr>
                  </a:outerShdw>
                </a:effectLst>
              </a:rPr>
              <a:t>Evaluarea</a:t>
            </a:r>
            <a:r>
              <a:rPr lang="en-US"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effectLst>
                  <a:outerShdw blurRad="38100" dist="38100" dir="2700000" algn="tl">
                    <a:srgbClr val="000000">
                      <a:alpha val="43137"/>
                    </a:srgbClr>
                  </a:outerShdw>
                </a:effectLst>
              </a:rPr>
              <a:t>calit</a:t>
            </a:r>
            <a:r>
              <a:rPr lang="ro-RO" dirty="0" smtClean="0">
                <a:solidFill>
                  <a:srgbClr val="FFFF00"/>
                </a:solidFill>
                <a:effectLst>
                  <a:outerShdw blurRad="38100" dist="38100" dir="2700000" algn="tl">
                    <a:srgbClr val="000000">
                      <a:alpha val="43137"/>
                    </a:srgbClr>
                  </a:outerShdw>
                </a:effectLst>
              </a:rPr>
              <a:t>ății tratamentului</a:t>
            </a:r>
            <a:endParaRPr lang="en-GB" dirty="0">
              <a:solidFill>
                <a:srgbClr val="FFFF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28596" y="2214554"/>
          <a:ext cx="8229600" cy="432435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0" y="6441225"/>
            <a:ext cx="2786082" cy="428628"/>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3200" b="0" i="0" u="none" strike="noStrike" kern="1200" cap="none" spc="0" normalizeH="0" baseline="0" noProof="0" dirty="0" smtClean="0">
                <a:ln>
                  <a:noFill/>
                </a:ln>
                <a:solidFill>
                  <a:schemeClr val="tx2"/>
                </a:solidFill>
                <a:effectLst/>
                <a:uLnTx/>
                <a:uFillTx/>
                <a:latin typeface="+mj-lt"/>
                <a:ea typeface="+mj-ea"/>
                <a:cs typeface="+mj-cs"/>
              </a:rPr>
              <a:t>REZULTATE ȘI</a:t>
            </a:r>
            <a:r>
              <a:rPr kumimoji="0" lang="ro-RO" sz="3200" b="0" i="0" u="none" strike="noStrike" kern="1200" cap="none" spc="0" normalizeH="0" noProof="0" dirty="0" smtClean="0">
                <a:ln>
                  <a:noFill/>
                </a:ln>
                <a:solidFill>
                  <a:schemeClr val="tx2"/>
                </a:solidFill>
                <a:effectLst/>
                <a:uLnTx/>
                <a:uFillTx/>
                <a:latin typeface="+mj-lt"/>
                <a:ea typeface="+mj-ea"/>
                <a:cs typeface="+mj-cs"/>
              </a:rPr>
              <a:t> DISCUȚII</a:t>
            </a:r>
            <a:endParaRPr kumimoji="0" lang="en-GB"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6" name="Right Brace 5"/>
          <p:cNvSpPr/>
          <p:nvPr/>
        </p:nvSpPr>
        <p:spPr>
          <a:xfrm rot="5400000">
            <a:off x="3286116" y="4000504"/>
            <a:ext cx="214314" cy="478634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TextBox 6"/>
          <p:cNvSpPr txBox="1"/>
          <p:nvPr/>
        </p:nvSpPr>
        <p:spPr>
          <a:xfrm>
            <a:off x="3071802" y="6429396"/>
            <a:ext cx="1428760" cy="285728"/>
          </a:xfrm>
          <a:prstGeom prst="rect">
            <a:avLst/>
          </a:prstGeom>
          <a:noFill/>
        </p:spPr>
        <p:txBody>
          <a:bodyPr wrap="square" rtlCol="0">
            <a:spAutoFit/>
          </a:bodyPr>
          <a:lstStyle/>
          <a:p>
            <a:r>
              <a:rPr lang="en-US" sz="1200" dirty="0" smtClean="0"/>
              <a:t>la </a:t>
            </a:r>
            <a:r>
              <a:rPr lang="en-US" sz="1200" dirty="0" err="1" smtClean="0"/>
              <a:t>cerere</a:t>
            </a:r>
            <a:endParaRPr lang="en-GB"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solidFill>
                  <a:srgbClr val="FFFF00"/>
                </a:solidFill>
                <a:effectLst>
                  <a:outerShdw blurRad="38100" dist="38100" dir="2700000" algn="tl">
                    <a:srgbClr val="000000">
                      <a:alpha val="43137"/>
                    </a:srgbClr>
                  </a:outerShdw>
                </a:effectLst>
              </a:rPr>
              <a:t>III</a:t>
            </a:r>
            <a:r>
              <a:rPr lang="en-US"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effectLst>
                  <a:outerShdw blurRad="38100" dist="38100" dir="2700000" algn="tl">
                    <a:srgbClr val="000000">
                      <a:alpha val="43137"/>
                    </a:srgbClr>
                  </a:outerShdw>
                </a:effectLst>
              </a:rPr>
              <a:t>Evaluarea</a:t>
            </a:r>
            <a:r>
              <a:rPr lang="en-US"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effectLst>
                  <a:outerShdw blurRad="38100" dist="38100" dir="2700000" algn="tl">
                    <a:srgbClr val="000000">
                      <a:alpha val="43137"/>
                    </a:srgbClr>
                  </a:outerShdw>
                </a:effectLst>
              </a:rPr>
              <a:t>calit</a:t>
            </a:r>
            <a:r>
              <a:rPr lang="ro-RO" dirty="0" smtClean="0">
                <a:solidFill>
                  <a:srgbClr val="FFFF00"/>
                </a:solidFill>
                <a:effectLst>
                  <a:outerShdw blurRad="38100" dist="38100" dir="2700000" algn="tl">
                    <a:srgbClr val="000000">
                      <a:alpha val="43137"/>
                    </a:srgbClr>
                  </a:outerShdw>
                </a:effectLst>
              </a:rPr>
              <a:t>ății tratamentului</a:t>
            </a:r>
            <a:endParaRPr lang="en-GB" dirty="0">
              <a:solidFill>
                <a:srgbClr val="FFFF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6183516"/>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0" y="6454104"/>
            <a:ext cx="2786082" cy="428628"/>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3200" b="0" i="0" u="none" strike="noStrike" kern="1200" cap="none" spc="0" normalizeH="0" baseline="0" noProof="0" dirty="0" smtClean="0">
                <a:ln>
                  <a:noFill/>
                </a:ln>
                <a:solidFill>
                  <a:schemeClr val="tx2"/>
                </a:solidFill>
                <a:effectLst/>
                <a:uLnTx/>
                <a:uFillTx/>
                <a:latin typeface="+mj-lt"/>
                <a:ea typeface="+mj-ea"/>
                <a:cs typeface="+mj-cs"/>
              </a:rPr>
              <a:t>REZULTATE ȘI</a:t>
            </a:r>
            <a:r>
              <a:rPr kumimoji="0" lang="ro-RO" sz="3200" b="0" i="0" u="none" strike="noStrike" kern="1200" cap="none" spc="0" normalizeH="0" noProof="0" dirty="0" smtClean="0">
                <a:ln>
                  <a:noFill/>
                </a:ln>
                <a:solidFill>
                  <a:schemeClr val="tx2"/>
                </a:solidFill>
                <a:effectLst/>
                <a:uLnTx/>
                <a:uFillTx/>
                <a:latin typeface="+mj-lt"/>
                <a:ea typeface="+mj-ea"/>
                <a:cs typeface="+mj-cs"/>
              </a:rPr>
              <a:t> DISCUȚII</a:t>
            </a:r>
            <a:endParaRPr kumimoji="0" lang="en-GB"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solidFill>
                  <a:srgbClr val="FFFF00"/>
                </a:solidFill>
                <a:effectLst>
                  <a:outerShdw blurRad="38100" dist="38100" dir="2700000" algn="tl">
                    <a:srgbClr val="000000">
                      <a:alpha val="43137"/>
                    </a:srgbClr>
                  </a:outerShdw>
                </a:effectLst>
              </a:rPr>
              <a:t>III</a:t>
            </a:r>
            <a:r>
              <a:rPr lang="en-US"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effectLst>
                  <a:outerShdw blurRad="38100" dist="38100" dir="2700000" algn="tl">
                    <a:srgbClr val="000000">
                      <a:alpha val="43137"/>
                    </a:srgbClr>
                  </a:outerShdw>
                </a:effectLst>
              </a:rPr>
              <a:t>Evaluarea</a:t>
            </a:r>
            <a:r>
              <a:rPr lang="en-US"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effectLst>
                  <a:outerShdw blurRad="38100" dist="38100" dir="2700000" algn="tl">
                    <a:srgbClr val="000000">
                      <a:alpha val="43137"/>
                    </a:srgbClr>
                  </a:outerShdw>
                </a:effectLst>
              </a:rPr>
              <a:t>calit</a:t>
            </a:r>
            <a:r>
              <a:rPr lang="ro-RO" dirty="0" smtClean="0">
                <a:solidFill>
                  <a:srgbClr val="FFFF00"/>
                </a:solidFill>
                <a:effectLst>
                  <a:outerShdw blurRad="38100" dist="38100" dir="2700000" algn="tl">
                    <a:srgbClr val="000000">
                      <a:alpha val="43137"/>
                    </a:srgbClr>
                  </a:outerShdw>
                </a:effectLst>
              </a:rPr>
              <a:t>ății tratamentului</a:t>
            </a:r>
            <a:endParaRPr lang="en-GB" dirty="0">
              <a:solidFill>
                <a:srgbClr val="FFFF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4066799"/>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6253" y="6454104"/>
            <a:ext cx="2786082" cy="428628"/>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3200" b="0" i="0" u="none" strike="noStrike" kern="1200" cap="none" spc="0" normalizeH="0" baseline="0" noProof="0" dirty="0" smtClean="0">
                <a:ln>
                  <a:noFill/>
                </a:ln>
                <a:solidFill>
                  <a:schemeClr val="tx2"/>
                </a:solidFill>
                <a:effectLst/>
                <a:uLnTx/>
                <a:uFillTx/>
                <a:latin typeface="+mj-lt"/>
                <a:ea typeface="+mj-ea"/>
                <a:cs typeface="+mj-cs"/>
              </a:rPr>
              <a:t>REZULTATE ȘI</a:t>
            </a:r>
            <a:r>
              <a:rPr kumimoji="0" lang="ro-RO" sz="3200" b="0" i="0" u="none" strike="noStrike" kern="1200" cap="none" spc="0" normalizeH="0" noProof="0" dirty="0" smtClean="0">
                <a:ln>
                  <a:noFill/>
                </a:ln>
                <a:solidFill>
                  <a:schemeClr val="tx2"/>
                </a:solidFill>
                <a:effectLst/>
                <a:uLnTx/>
                <a:uFillTx/>
                <a:latin typeface="+mj-lt"/>
                <a:ea typeface="+mj-ea"/>
                <a:cs typeface="+mj-cs"/>
              </a:rPr>
              <a:t> DISCUȚII</a:t>
            </a:r>
            <a:endParaRPr kumimoji="0" lang="en-GB"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solidFill>
                  <a:srgbClr val="FFFF00"/>
                </a:solidFill>
                <a:effectLst>
                  <a:outerShdw blurRad="38100" dist="38100" dir="2700000" algn="tl">
                    <a:srgbClr val="000000">
                      <a:alpha val="43137"/>
                    </a:srgbClr>
                  </a:outerShdw>
                </a:effectLst>
              </a:rPr>
              <a:t>III</a:t>
            </a:r>
            <a:r>
              <a:rPr lang="en-US"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effectLst>
                  <a:outerShdw blurRad="38100" dist="38100" dir="2700000" algn="tl">
                    <a:srgbClr val="000000">
                      <a:alpha val="43137"/>
                    </a:srgbClr>
                  </a:outerShdw>
                </a:effectLst>
              </a:rPr>
              <a:t>Evaluarea</a:t>
            </a:r>
            <a:r>
              <a:rPr lang="en-US"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effectLst>
                  <a:outerShdw blurRad="38100" dist="38100" dir="2700000" algn="tl">
                    <a:srgbClr val="000000">
                      <a:alpha val="43137"/>
                    </a:srgbClr>
                  </a:outerShdw>
                </a:effectLst>
              </a:rPr>
              <a:t>calit</a:t>
            </a:r>
            <a:r>
              <a:rPr lang="ro-RO" dirty="0" smtClean="0">
                <a:solidFill>
                  <a:srgbClr val="FFFF00"/>
                </a:solidFill>
                <a:effectLst>
                  <a:outerShdw blurRad="38100" dist="38100" dir="2700000" algn="tl">
                    <a:srgbClr val="000000">
                      <a:alpha val="43137"/>
                    </a:srgbClr>
                  </a:outerShdw>
                </a:effectLst>
              </a:rPr>
              <a:t>ății tratamentului</a:t>
            </a:r>
            <a:endParaRPr lang="en-GB" dirty="0">
              <a:solidFill>
                <a:srgbClr val="FFFF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8238659"/>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0" y="6429372"/>
            <a:ext cx="2786082" cy="428628"/>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3200" b="0" i="0" u="none" strike="noStrike" kern="1200" cap="none" spc="0" normalizeH="0" baseline="0" noProof="0" dirty="0" smtClean="0">
                <a:ln>
                  <a:noFill/>
                </a:ln>
                <a:solidFill>
                  <a:schemeClr val="tx2"/>
                </a:solidFill>
                <a:effectLst/>
                <a:uLnTx/>
                <a:uFillTx/>
                <a:latin typeface="+mj-lt"/>
                <a:ea typeface="+mj-ea"/>
                <a:cs typeface="+mj-cs"/>
              </a:rPr>
              <a:t>REZULTATE ȘI</a:t>
            </a:r>
            <a:r>
              <a:rPr kumimoji="0" lang="ro-RO" sz="3200" b="0" i="0" u="none" strike="noStrike" kern="1200" cap="none" spc="0" normalizeH="0" noProof="0" dirty="0" smtClean="0">
                <a:ln>
                  <a:noFill/>
                </a:ln>
                <a:solidFill>
                  <a:schemeClr val="tx2"/>
                </a:solidFill>
                <a:effectLst/>
                <a:uLnTx/>
                <a:uFillTx/>
                <a:latin typeface="+mj-lt"/>
                <a:ea typeface="+mj-ea"/>
                <a:cs typeface="+mj-cs"/>
              </a:rPr>
              <a:t> DISCUȚII</a:t>
            </a:r>
            <a:endParaRPr kumimoji="0" lang="en-GB"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solidFill>
                  <a:srgbClr val="FFFF00"/>
                </a:solidFill>
                <a:effectLst>
                  <a:outerShdw blurRad="38100" dist="38100" dir="2700000" algn="tl">
                    <a:srgbClr val="000000">
                      <a:alpha val="43137"/>
                    </a:srgbClr>
                  </a:outerShdw>
                </a:effectLst>
              </a:rPr>
              <a:t>Concluzii</a:t>
            </a:r>
            <a:endParaRPr lang="en-GB"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84784"/>
            <a:ext cx="8229600" cy="4824576"/>
          </a:xfrm>
        </p:spPr>
        <p:txBody>
          <a:bodyPr>
            <a:normAutofit fontScale="92500"/>
          </a:bodyPr>
          <a:lstStyle/>
          <a:p>
            <a:pPr lvl="0">
              <a:buNone/>
            </a:pPr>
            <a:endParaRPr lang="ro-RO" dirty="0" smtClean="0">
              <a:solidFill>
                <a:srgbClr val="FFFF00"/>
              </a:solidFill>
              <a:effectLst>
                <a:outerShdw blurRad="38100" dist="38100" dir="2700000" algn="tl">
                  <a:srgbClr val="000000">
                    <a:alpha val="43137"/>
                  </a:srgbClr>
                </a:outerShdw>
              </a:effectLst>
            </a:endParaRPr>
          </a:p>
          <a:p>
            <a:pPr lvl="0"/>
            <a:r>
              <a:rPr lang="ro-RO" dirty="0">
                <a:solidFill>
                  <a:srgbClr val="FFFF00"/>
                </a:solidFill>
              </a:rPr>
              <a:t>Pacienții nu au o atitudine corectă față de durerea postoperatorie (87,1% din pacienți consideră normală situația de a avea durere postoperatorie, și cer administrarea analgezicului când durerea este insuportabilă sau nu cer de loc 76,35%)</a:t>
            </a:r>
            <a:endParaRPr lang="en-GB" dirty="0">
              <a:solidFill>
                <a:srgbClr val="FFFF00"/>
              </a:solidFill>
            </a:endParaRPr>
          </a:p>
          <a:p>
            <a:endParaRPr lang="en-GB" dirty="0">
              <a:solidFill>
                <a:srgbClr val="FFFF00"/>
              </a:solidFill>
            </a:endParaRPr>
          </a:p>
          <a:p>
            <a:pPr lvl="0"/>
            <a:r>
              <a:rPr lang="ro-RO" dirty="0">
                <a:solidFill>
                  <a:srgbClr val="FFFF00"/>
                </a:solidFill>
              </a:rPr>
              <a:t>Pacienții sunt „totalmente satisfăcuți” de informațiile oferite de medicul anestezist în proporție de 73,1%, când nu li se cere sau se acordă o informație deplină despre durere.</a:t>
            </a:r>
            <a:endParaRPr lang="en-GB" dirty="0">
              <a:solidFill>
                <a:srgbClr val="FFFF00"/>
              </a:solidFill>
            </a:endParaRPr>
          </a:p>
          <a:p>
            <a:pPr lvl="0"/>
            <a:endParaRPr lang="ro-RO"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solidFill>
                  <a:srgbClr val="FFFF00"/>
                </a:solidFill>
                <a:effectLst>
                  <a:outerShdw blurRad="38100" dist="38100" dir="2700000" algn="tl">
                    <a:srgbClr val="000000">
                      <a:alpha val="43137"/>
                    </a:srgbClr>
                  </a:outerShdw>
                </a:effectLst>
              </a:rPr>
              <a:t>Concluzii</a:t>
            </a:r>
            <a:endParaRPr lang="en-GB"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12776"/>
            <a:ext cx="8229600" cy="4896584"/>
          </a:xfrm>
        </p:spPr>
        <p:txBody>
          <a:bodyPr>
            <a:normAutofit fontScale="85000" lnSpcReduction="20000"/>
          </a:bodyPr>
          <a:lstStyle/>
          <a:p>
            <a:endParaRPr lang="ro-RO" dirty="0" smtClean="0">
              <a:solidFill>
                <a:srgbClr val="FFFF00"/>
              </a:solidFill>
              <a:effectLst>
                <a:outerShdw blurRad="38100" dist="38100" dir="2700000" algn="tl">
                  <a:srgbClr val="000000">
                    <a:alpha val="43137"/>
                  </a:srgbClr>
                </a:outerShdw>
              </a:effectLst>
            </a:endParaRPr>
          </a:p>
          <a:p>
            <a:pPr lvl="0"/>
            <a:r>
              <a:rPr lang="ro-RO" dirty="0">
                <a:solidFill>
                  <a:srgbClr val="FFFF00"/>
                </a:solidFill>
              </a:rPr>
              <a:t>Peste 90 la sută din pacienți postoperator au durere postoperatoriepacienții cu anestezie combinată spinală epidurală prezintă un grad mic de durere mai mult decât pacieții cu care au avut anestezie intravenoasă sau rahianestezie (62,5% / 37,2% / 41,2%), durere de grad mediu și mare fiind prezentă în procent mai mare la pacienții cu anestezie intravenoasă și rahianestezie (57,1% respectiv 52,9%).</a:t>
            </a:r>
            <a:endParaRPr lang="en-GB" dirty="0">
              <a:solidFill>
                <a:srgbClr val="FFFF00"/>
              </a:solidFill>
            </a:endParaRPr>
          </a:p>
          <a:p>
            <a:endParaRPr lang="en-GB" dirty="0">
              <a:solidFill>
                <a:srgbClr val="FFFF00"/>
              </a:solidFill>
            </a:endParaRPr>
          </a:p>
          <a:p>
            <a:pPr lvl="0"/>
            <a:r>
              <a:rPr lang="ro-RO" dirty="0">
                <a:solidFill>
                  <a:srgbClr val="FFFF00"/>
                </a:solidFill>
              </a:rPr>
              <a:t>Există deficiențe în abordul tratamentului durerii, 91% din pacienții primesc analgeziece administrate intramuscular, doar 10,75% din pacienți au o analgezie programată, durerea este suprimată complet după prima admnistrare la 87,4% din pacienți.</a:t>
            </a:r>
            <a:endParaRPr lang="en-GB" dirty="0">
              <a:solidFill>
                <a:srgbClr val="FFFF00"/>
              </a:solidFill>
            </a:endParaRPr>
          </a:p>
          <a:p>
            <a:endParaRPr lang="en-GB"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solidFill>
                  <a:srgbClr val="FFFF00"/>
                </a:solidFill>
                <a:effectLst>
                  <a:outerShdw blurRad="38100" dist="38100" dir="2700000" algn="tl">
                    <a:srgbClr val="000000">
                      <a:alpha val="43137"/>
                    </a:srgbClr>
                  </a:outerShdw>
                </a:effectLst>
              </a:rPr>
              <a:t>Problematica durerii acute postoperatorii</a:t>
            </a:r>
            <a:endParaRPr lang="en-GB"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ro-RO" dirty="0" smtClean="0">
                <a:solidFill>
                  <a:srgbClr val="FFFF00"/>
                </a:solidFill>
                <a:effectLst>
                  <a:outerShdw blurRad="38100" dist="38100" dir="2700000" algn="tl">
                    <a:srgbClr val="000000">
                      <a:alpha val="43137"/>
                    </a:srgbClr>
                  </a:outerShdw>
                </a:effectLst>
              </a:rPr>
              <a:t>În plus necesității etice, trebuie de menționat și avantajele suplimentare a importanței managementului durerii în perioada postoperatorie ca :</a:t>
            </a:r>
            <a:endParaRPr lang="en-GB" dirty="0" smtClean="0">
              <a:solidFill>
                <a:srgbClr val="FFFF00"/>
              </a:solidFill>
              <a:effectLst>
                <a:outerShdw blurRad="38100" dist="38100" dir="2700000" algn="tl">
                  <a:srgbClr val="000000">
                    <a:alpha val="43137"/>
                  </a:srgbClr>
                </a:outerShdw>
              </a:effectLst>
            </a:endParaRPr>
          </a:p>
          <a:p>
            <a:pPr lvl="0"/>
            <a:r>
              <a:rPr lang="ro-RO" dirty="0" smtClean="0">
                <a:solidFill>
                  <a:srgbClr val="FFFF00"/>
                </a:solidFill>
                <a:effectLst>
                  <a:outerShdw blurRad="38100" dist="38100" dir="2700000" algn="tl">
                    <a:srgbClr val="000000">
                      <a:alpha val="43137"/>
                    </a:srgbClr>
                  </a:outerShdw>
                </a:effectLst>
              </a:rPr>
              <a:t>Mobilizarea precoce</a:t>
            </a:r>
            <a:endParaRPr lang="en-GB" dirty="0" smtClean="0">
              <a:solidFill>
                <a:srgbClr val="FFFF00"/>
              </a:solidFill>
              <a:effectLst>
                <a:outerShdw blurRad="38100" dist="38100" dir="2700000" algn="tl">
                  <a:srgbClr val="000000">
                    <a:alpha val="43137"/>
                  </a:srgbClr>
                </a:outerShdw>
              </a:effectLst>
            </a:endParaRPr>
          </a:p>
          <a:p>
            <a:pPr lvl="0"/>
            <a:r>
              <a:rPr lang="ro-RO" dirty="0" smtClean="0">
                <a:solidFill>
                  <a:srgbClr val="FFFF00"/>
                </a:solidFill>
                <a:effectLst>
                  <a:outerShdw blurRad="38100" dist="38100" dir="2700000" algn="tl">
                    <a:srgbClr val="000000">
                      <a:alpha val="43137"/>
                    </a:srgbClr>
                  </a:outerShdw>
                </a:effectLst>
              </a:rPr>
              <a:t>Diminuarea sejurului în spital</a:t>
            </a:r>
            <a:endParaRPr lang="en-GB" dirty="0" smtClean="0">
              <a:solidFill>
                <a:srgbClr val="FFFF00"/>
              </a:solidFill>
              <a:effectLst>
                <a:outerShdw blurRad="38100" dist="38100" dir="2700000" algn="tl">
                  <a:srgbClr val="000000">
                    <a:alpha val="43137"/>
                  </a:srgbClr>
                </a:outerShdw>
              </a:effectLst>
            </a:endParaRPr>
          </a:p>
          <a:p>
            <a:pPr lvl="0"/>
            <a:r>
              <a:rPr lang="ro-RO" dirty="0" smtClean="0">
                <a:solidFill>
                  <a:srgbClr val="FFFF00"/>
                </a:solidFill>
                <a:effectLst>
                  <a:outerShdw blurRad="38100" dist="38100" dir="2700000" algn="tl">
                    <a:srgbClr val="000000">
                      <a:alpha val="43137"/>
                    </a:srgbClr>
                  </a:outerShdw>
                </a:effectLst>
              </a:rPr>
              <a:t>Reducerea duratei convalescenței</a:t>
            </a:r>
            <a:endParaRPr lang="en-GB" dirty="0" smtClean="0">
              <a:solidFill>
                <a:srgbClr val="FFFF00"/>
              </a:solidFill>
              <a:effectLst>
                <a:outerShdw blurRad="38100" dist="38100" dir="2700000" algn="tl">
                  <a:srgbClr val="000000">
                    <a:alpha val="43137"/>
                  </a:srgbClr>
                </a:outerShdw>
              </a:effectLst>
            </a:endParaRPr>
          </a:p>
          <a:p>
            <a:pPr lvl="0"/>
            <a:r>
              <a:rPr lang="ro-RO" dirty="0" smtClean="0">
                <a:solidFill>
                  <a:srgbClr val="FFFF00"/>
                </a:solidFill>
                <a:effectLst>
                  <a:outerShdw blurRad="38100" dist="38100" dir="2700000" algn="tl">
                    <a:srgbClr val="000000">
                      <a:alpha val="43137"/>
                    </a:srgbClr>
                  </a:outerShdw>
                </a:effectLst>
              </a:rPr>
              <a:t>Evitarea complicațiilor legate direct cu durerea</a:t>
            </a:r>
            <a:endParaRPr lang="en-GB" dirty="0" smtClean="0">
              <a:solidFill>
                <a:srgbClr val="FFFF00"/>
              </a:solidFill>
              <a:effectLst>
                <a:outerShdw blurRad="38100" dist="38100" dir="2700000" algn="tl">
                  <a:srgbClr val="000000">
                    <a:alpha val="43137"/>
                  </a:srgbClr>
                </a:outerShdw>
              </a:effectLst>
            </a:endParaRPr>
          </a:p>
          <a:p>
            <a:pPr lvl="0"/>
            <a:r>
              <a:rPr lang="ro-RO" dirty="0" smtClean="0">
                <a:solidFill>
                  <a:srgbClr val="FFFF00"/>
                </a:solidFill>
                <a:effectLst>
                  <a:outerShdw blurRad="38100" dist="38100" dir="2700000" algn="tl">
                    <a:srgbClr val="000000">
                      <a:alpha val="43137"/>
                    </a:srgbClr>
                  </a:outerShdw>
                </a:effectLst>
              </a:rPr>
              <a:t>Diminuarea ratei apariției durerii cronice</a:t>
            </a:r>
            <a:endParaRPr lang="en-GB" dirty="0" smtClean="0">
              <a:solidFill>
                <a:srgbClr val="FFFF00"/>
              </a:solidFill>
              <a:effectLst>
                <a:outerShdw blurRad="38100" dist="38100" dir="2700000" algn="tl">
                  <a:srgbClr val="000000">
                    <a:alpha val="43137"/>
                  </a:srgbClr>
                </a:outerShdw>
              </a:effectLst>
            </a:endParaRPr>
          </a:p>
          <a:p>
            <a:pPr lvl="0"/>
            <a:r>
              <a:rPr lang="ro-RO" dirty="0" smtClean="0">
                <a:solidFill>
                  <a:srgbClr val="FFFF00"/>
                </a:solidFill>
                <a:effectLst>
                  <a:outerShdw blurRad="38100" dist="38100" dir="2700000" algn="tl">
                    <a:srgbClr val="000000">
                      <a:alpha val="43137"/>
                    </a:srgbClr>
                  </a:outerShdw>
                </a:effectLst>
              </a:rPr>
              <a:t>Reducerea costurilor</a:t>
            </a:r>
            <a:endParaRPr lang="en-GB" dirty="0" smtClean="0">
              <a:solidFill>
                <a:srgbClr val="FFFF00"/>
              </a:solidFill>
              <a:effectLst>
                <a:outerShdw blurRad="38100" dist="38100" dir="2700000" algn="tl">
                  <a:srgbClr val="000000">
                    <a:alpha val="43137"/>
                  </a:srgbClr>
                </a:outerShdw>
              </a:effectLst>
            </a:endParaRPr>
          </a:p>
          <a:p>
            <a:endParaRPr lang="en-GB"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solidFill>
                  <a:srgbClr val="FFFF00"/>
                </a:solidFill>
              </a:rPr>
              <a:t>Bariere pentru un management optimal al durerii postoperatorii</a:t>
            </a:r>
            <a:endParaRPr lang="en-GB" dirty="0">
              <a:solidFill>
                <a:srgbClr val="FFFF00"/>
              </a:solidFill>
            </a:endParaRPr>
          </a:p>
        </p:txBody>
      </p:sp>
      <p:sp>
        <p:nvSpPr>
          <p:cNvPr id="3" name="Content Placeholder 2"/>
          <p:cNvSpPr>
            <a:spLocks noGrp="1"/>
          </p:cNvSpPr>
          <p:nvPr>
            <p:ph idx="1"/>
          </p:nvPr>
        </p:nvSpPr>
        <p:spPr>
          <a:xfrm>
            <a:off x="457200" y="1988840"/>
            <a:ext cx="8229600" cy="4320520"/>
          </a:xfrm>
        </p:spPr>
        <p:txBody>
          <a:bodyPr>
            <a:normAutofit fontScale="92500" lnSpcReduction="10000"/>
          </a:bodyPr>
          <a:lstStyle/>
          <a:p>
            <a:r>
              <a:rPr lang="ro-RO"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Factori multi</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di</a:t>
            </a:r>
            <a:r>
              <a:rPr lang="ro-RO"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sciplinari</a:t>
            </a:r>
            <a:endParaRPr lang="en-US"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FontTx/>
              <a:buNone/>
            </a:pPr>
            <a:r>
              <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a:t>
            </a:r>
            <a:r>
              <a:rPr lang="ro-RO"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cunoștințe insuficiente</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FontTx/>
              <a:buNone/>
            </a:pPr>
            <a:r>
              <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a:t>
            </a:r>
            <a:r>
              <a:rPr lang="ro-RO"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imposibilitatea de a recucoaște durerea – subiectivitatea durerii</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FontTx/>
              <a:buNone/>
            </a:pPr>
            <a:r>
              <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a:t>
            </a:r>
            <a:r>
              <a:rPr lang="ro-RO"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interpretarea inadecvată a informației</a:t>
            </a:r>
          </a:p>
          <a:p>
            <a:pPr>
              <a:buFontTx/>
              <a:buNone/>
            </a:pP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lang="ro-RO"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Factori ce țin de pacient</a:t>
            </a:r>
            <a:endParaRPr lang="en-US"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FontTx/>
              <a:buNone/>
            </a:pPr>
            <a:r>
              <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a:t>
            </a:r>
            <a:r>
              <a:rPr lang="ro-RO"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refuzul de a raporta durerea</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FontTx/>
              <a:buNone/>
            </a:pPr>
            <a:r>
              <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a:t>
            </a:r>
            <a:r>
              <a:rPr lang="ro-RO"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necomplianța la tratament</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FontTx/>
              <a:buNone/>
            </a:pPr>
            <a:r>
              <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GB"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ro-RO"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cunoștințe/ informații insuficiete</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18757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00"/>
                </a:solidFill>
                <a:effectLst>
                  <a:outerShdw blurRad="38100" dist="38100" dir="2700000" algn="tl">
                    <a:srgbClr val="000000">
                      <a:alpha val="43137"/>
                    </a:srgbClr>
                  </a:outerShdw>
                </a:effectLst>
              </a:rPr>
              <a:t>Scopul</a:t>
            </a:r>
            <a:r>
              <a:rPr lang="en-US"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effectLst>
                  <a:outerShdw blurRad="38100" dist="38100" dir="2700000" algn="tl">
                    <a:srgbClr val="000000">
                      <a:alpha val="43137"/>
                    </a:srgbClr>
                  </a:outerShdw>
                </a:effectLst>
              </a:rPr>
              <a:t>studiului</a:t>
            </a:r>
            <a:endParaRPr lang="en-GB"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None/>
            </a:pPr>
            <a:r>
              <a:rPr lang="ro-RO" dirty="0" smtClean="0">
                <a:solidFill>
                  <a:srgbClr val="FFFF00"/>
                </a:solidFill>
                <a:effectLst>
                  <a:outerShdw blurRad="38100" dist="38100" dir="2700000" algn="tl">
                    <a:srgbClr val="000000">
                      <a:alpha val="43137"/>
                    </a:srgbClr>
                  </a:outerShdw>
                </a:effectLst>
              </a:rPr>
              <a:t>     </a:t>
            </a:r>
            <a:r>
              <a:rPr lang="ro-RO" dirty="0">
                <a:solidFill>
                  <a:srgbClr val="FFFF00"/>
                </a:solidFill>
              </a:rPr>
              <a:t>De a evalua calitatea managementului durerii postoperatorii prin prisma atitudiinii, informării pacientului față de durere cât și a tratamentului ei.</a:t>
            </a:r>
            <a:endParaRPr lang="en-GB"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solidFill>
                  <a:srgbClr val="FFFF00"/>
                </a:solidFill>
                <a:effectLst>
                  <a:outerShdw blurRad="38100" dist="38100" dir="2700000" algn="tl">
                    <a:srgbClr val="000000">
                      <a:alpha val="43137"/>
                    </a:srgbClr>
                  </a:outerShdw>
                </a:effectLst>
              </a:rPr>
              <a:t>Obiective</a:t>
            </a:r>
            <a:endParaRPr lang="en-GB"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0"/>
            <a:r>
              <a:rPr lang="ro-RO" dirty="0" smtClean="0">
                <a:solidFill>
                  <a:srgbClr val="FFFF00"/>
                </a:solidFill>
              </a:rPr>
              <a:t>Determinarea nivelului de informăre a pacienților </a:t>
            </a:r>
            <a:r>
              <a:rPr lang="ro-RO" dirty="0">
                <a:solidFill>
                  <a:srgbClr val="FFFF00"/>
                </a:solidFill>
              </a:rPr>
              <a:t>în privința durerii</a:t>
            </a:r>
            <a:endParaRPr lang="en-GB" dirty="0">
              <a:solidFill>
                <a:srgbClr val="FFFF00"/>
              </a:solidFill>
            </a:endParaRPr>
          </a:p>
          <a:p>
            <a:pPr lvl="0"/>
            <a:r>
              <a:rPr lang="ro-RO" dirty="0">
                <a:solidFill>
                  <a:srgbClr val="FFFF00"/>
                </a:solidFill>
              </a:rPr>
              <a:t>Determinarea atitudinea pacienților asupra durerii </a:t>
            </a:r>
            <a:r>
              <a:rPr lang="ro-RO" dirty="0" smtClean="0">
                <a:solidFill>
                  <a:srgbClr val="FFFF00"/>
                </a:solidFill>
              </a:rPr>
              <a:t>postoperatorii</a:t>
            </a:r>
            <a:endParaRPr lang="en-GB" dirty="0">
              <a:solidFill>
                <a:srgbClr val="FFFF00"/>
              </a:solidFill>
            </a:endParaRPr>
          </a:p>
          <a:p>
            <a:pPr lvl="0"/>
            <a:r>
              <a:rPr lang="ro-RO" dirty="0" smtClean="0">
                <a:solidFill>
                  <a:srgbClr val="FFFF00"/>
                </a:solidFill>
              </a:rPr>
              <a:t>Evaluarea confortului pacienților în perioada postoperatie </a:t>
            </a:r>
            <a:endParaRPr lang="en-GB" dirty="0" smtClean="0">
              <a:solidFill>
                <a:srgbClr val="FFFF00"/>
              </a:solidFill>
            </a:endParaRPr>
          </a:p>
          <a:p>
            <a:pPr lvl="0"/>
            <a:r>
              <a:rPr lang="ro-RO" dirty="0" smtClean="0">
                <a:solidFill>
                  <a:srgbClr val="FFFF00"/>
                </a:solidFill>
              </a:rPr>
              <a:t>Determinarea </a:t>
            </a:r>
            <a:r>
              <a:rPr lang="ro-RO" dirty="0">
                <a:solidFill>
                  <a:srgbClr val="FFFF00"/>
                </a:solidFill>
              </a:rPr>
              <a:t>nivelului durerii postoperatorii în dependență de tipul de anestezie </a:t>
            </a:r>
            <a:endParaRPr lang="en-GB" dirty="0">
              <a:solidFill>
                <a:srgbClr val="FFFF00"/>
              </a:solidFill>
            </a:endParaRPr>
          </a:p>
          <a:p>
            <a:pPr lvl="0"/>
            <a:r>
              <a:rPr lang="ro-RO" dirty="0">
                <a:solidFill>
                  <a:srgbClr val="FFFF00"/>
                </a:solidFill>
              </a:rPr>
              <a:t>Evaluarea eficienței tratamentului durerii în perioada postoperatorie</a:t>
            </a:r>
            <a:endParaRPr lang="en-GB" dirty="0">
              <a:solidFill>
                <a:srgbClr val="FFFF00"/>
              </a:solidFill>
            </a:endParaRPr>
          </a:p>
          <a:p>
            <a:pPr marL="514350" indent="-514350">
              <a:buAutoNum type="arabicPeriod"/>
            </a:pPr>
            <a:endParaRPr lang="ro-RO" dirty="0" smtClean="0">
              <a:solidFill>
                <a:srgbClr val="FFFF00"/>
              </a:solidFill>
              <a:effectLst>
                <a:outerShdw blurRad="38100" dist="38100" dir="2700000" algn="tl">
                  <a:srgbClr val="000000">
                    <a:alpha val="43137"/>
                  </a:srgbClr>
                </a:outerShdw>
              </a:effectLst>
            </a:endParaRPr>
          </a:p>
          <a:p>
            <a:pPr marL="514350" indent="-514350">
              <a:buNone/>
            </a:pPr>
            <a:endParaRPr lang="ro-RO" dirty="0" smtClean="0">
              <a:solidFill>
                <a:srgbClr val="FFFF00"/>
              </a:solidFill>
              <a:effectLst>
                <a:outerShdw blurRad="38100" dist="38100" dir="2700000" algn="tl">
                  <a:srgbClr val="000000">
                    <a:alpha val="43137"/>
                  </a:srgbClr>
                </a:outerShdw>
              </a:effectLst>
            </a:endParaRPr>
          </a:p>
          <a:p>
            <a:pPr marL="514350" indent="-514350">
              <a:buAutoNum type="arabicPeriod"/>
            </a:pPr>
            <a:endParaRPr lang="en-US" dirty="0" smtClean="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solidFill>
                  <a:srgbClr val="FFFF00"/>
                </a:solidFill>
                <a:effectLst>
                  <a:outerShdw blurRad="38100" dist="38100" dir="2700000" algn="tl">
                    <a:srgbClr val="000000">
                      <a:alpha val="43137"/>
                    </a:srgbClr>
                  </a:outerShdw>
                </a:effectLst>
              </a:rPr>
              <a:t>Designul studiului</a:t>
            </a:r>
            <a:endParaRPr lang="en-GB" dirty="0"/>
          </a:p>
        </p:txBody>
      </p:sp>
      <p:sp>
        <p:nvSpPr>
          <p:cNvPr id="3" name="Content Placeholder 2"/>
          <p:cNvSpPr>
            <a:spLocks noGrp="1"/>
          </p:cNvSpPr>
          <p:nvPr>
            <p:ph idx="1"/>
          </p:nvPr>
        </p:nvSpPr>
        <p:spPr/>
        <p:txBody>
          <a:bodyPr>
            <a:normAutofit/>
          </a:bodyPr>
          <a:lstStyle/>
          <a:p>
            <a:r>
              <a:rPr lang="ro-RO" dirty="0">
                <a:solidFill>
                  <a:srgbClr val="FFFF00"/>
                </a:solidFill>
              </a:rPr>
              <a:t>Centrul Național Științifico-Practic Medicină de </a:t>
            </a:r>
            <a:r>
              <a:rPr lang="ro-RO" dirty="0" smtClean="0">
                <a:solidFill>
                  <a:srgbClr val="FFFF00"/>
                </a:solidFill>
              </a:rPr>
              <a:t>Urgență</a:t>
            </a:r>
            <a:endParaRPr lang="en-US" dirty="0" smtClean="0">
              <a:solidFill>
                <a:srgbClr val="FFFF00"/>
              </a:solidFill>
            </a:endParaRPr>
          </a:p>
          <a:p>
            <a:r>
              <a:rPr lang="ro-RO" dirty="0">
                <a:solidFill>
                  <a:srgbClr val="FFFF00"/>
                </a:solidFill>
              </a:rPr>
              <a:t>februarie </a:t>
            </a:r>
            <a:r>
              <a:rPr lang="ro-RO" dirty="0" smtClean="0">
                <a:solidFill>
                  <a:srgbClr val="FFFF00"/>
                </a:solidFill>
              </a:rPr>
              <a:t>2009</a:t>
            </a:r>
          </a:p>
          <a:p>
            <a:r>
              <a:rPr lang="ro-RO" dirty="0">
                <a:solidFill>
                  <a:srgbClr val="FFFF00"/>
                </a:solidFill>
              </a:rPr>
              <a:t>&lt;36 de ore după intervenția </a:t>
            </a:r>
            <a:r>
              <a:rPr lang="ro-RO" dirty="0" smtClean="0">
                <a:solidFill>
                  <a:srgbClr val="FFFF00"/>
                </a:solidFill>
              </a:rPr>
              <a:t>chirurgicală</a:t>
            </a:r>
            <a:endParaRPr lang="en-US" dirty="0" smtClean="0">
              <a:solidFill>
                <a:srgbClr val="FFFF00"/>
              </a:solidFill>
            </a:endParaRPr>
          </a:p>
          <a:p>
            <a:r>
              <a:rPr lang="ro-RO" dirty="0">
                <a:solidFill>
                  <a:srgbClr val="FFFF00"/>
                </a:solidFill>
              </a:rPr>
              <a:t>două chestionare standardizate </a:t>
            </a:r>
            <a:endParaRPr lang="ro-RO" dirty="0" smtClean="0">
              <a:solidFill>
                <a:srgbClr val="FFFF00"/>
              </a:solidFill>
            </a:endParaRPr>
          </a:p>
          <a:p>
            <a:pPr lvl="1"/>
            <a:r>
              <a:rPr lang="ro-RO" dirty="0" smtClean="0">
                <a:solidFill>
                  <a:srgbClr val="FFFF00"/>
                </a:solidFill>
              </a:rPr>
              <a:t>Atitudinea, nivelul </a:t>
            </a:r>
            <a:r>
              <a:rPr lang="ro-RO" dirty="0">
                <a:solidFill>
                  <a:srgbClr val="FFFF00"/>
                </a:solidFill>
              </a:rPr>
              <a:t>de cunoștințe și informare a pacientului despre durerea </a:t>
            </a:r>
            <a:r>
              <a:rPr lang="ro-RO" dirty="0" smtClean="0">
                <a:solidFill>
                  <a:srgbClr val="FFFF00"/>
                </a:solidFill>
              </a:rPr>
              <a:t>postoperatorie.</a:t>
            </a:r>
          </a:p>
          <a:p>
            <a:pPr lvl="1"/>
            <a:r>
              <a:rPr lang="ro-RO" dirty="0" smtClean="0">
                <a:solidFill>
                  <a:srgbClr val="FFFF00"/>
                </a:solidFill>
              </a:rPr>
              <a:t>Evaluarea postoperatorie a pacientului</a:t>
            </a:r>
          </a:p>
          <a:p>
            <a:pPr lvl="1"/>
            <a:r>
              <a:rPr lang="ro-RO" dirty="0" smtClean="0">
                <a:solidFill>
                  <a:srgbClr val="FFFF00"/>
                </a:solidFill>
              </a:rPr>
              <a:t>Calitatea </a:t>
            </a:r>
            <a:r>
              <a:rPr lang="ro-RO" dirty="0">
                <a:solidFill>
                  <a:srgbClr val="FFFF00"/>
                </a:solidFill>
              </a:rPr>
              <a:t>analgeziei în perioada postoperatorie reflectată prin percepția pacientului</a:t>
            </a:r>
            <a:r>
              <a:rPr lang="ro-RO" dirty="0" smtClean="0">
                <a:solidFill>
                  <a:srgbClr val="FFFF00"/>
                </a:solidFill>
              </a:rPr>
              <a:t>.</a:t>
            </a:r>
            <a:endParaRPr lang="en-GB" dirty="0">
              <a:solidFill>
                <a:srgbClr val="FFFF00"/>
              </a:solidFill>
            </a:endParaRPr>
          </a:p>
        </p:txBody>
      </p:sp>
    </p:spTree>
    <p:extLst>
      <p:ext uri="{BB962C8B-B14F-4D97-AF65-F5344CB8AC3E}">
        <p14:creationId xmlns:p14="http://schemas.microsoft.com/office/powerpoint/2010/main" val="4247349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ro-RO" dirty="0" smtClean="0">
                <a:solidFill>
                  <a:srgbClr val="FFFF00"/>
                </a:solidFill>
                <a:effectLst>
                  <a:outerShdw blurRad="38100" dist="38100" dir="2700000" algn="tl">
                    <a:srgbClr val="000000">
                      <a:alpha val="43137"/>
                    </a:srgbClr>
                  </a:outerShdw>
                </a:effectLst>
              </a:rPr>
              <a:t>Designul studiului</a:t>
            </a:r>
            <a:endParaRPr lang="en-GB" dirty="0">
              <a:solidFill>
                <a:srgbClr val="FFFF00"/>
              </a:solidFill>
              <a:effectLst>
                <a:outerShdw blurRad="38100" dist="38100" dir="2700000" algn="tl">
                  <a:srgbClr val="000000">
                    <a:alpha val="43137"/>
                  </a:srgbClr>
                </a:outerShdw>
              </a:effectLst>
            </a:endParaRPr>
          </a:p>
        </p:txBody>
      </p:sp>
      <p:sp>
        <p:nvSpPr>
          <p:cNvPr id="6" name="Text Placeholder 5"/>
          <p:cNvSpPr>
            <a:spLocks noGrp="1"/>
          </p:cNvSpPr>
          <p:nvPr>
            <p:ph type="body" idx="1"/>
          </p:nvPr>
        </p:nvSpPr>
        <p:spPr>
          <a:xfrm>
            <a:off x="351694" y="1556792"/>
            <a:ext cx="4048124" cy="720080"/>
          </a:xfrm>
          <a:solidFill>
            <a:schemeClr val="accent2">
              <a:lumMod val="20000"/>
              <a:lumOff val="80000"/>
              <a:alpha val="25000"/>
            </a:schemeClr>
          </a:solidFill>
        </p:spPr>
        <p:txBody>
          <a:bodyPr>
            <a:normAutofit/>
          </a:bodyPr>
          <a:lstStyle/>
          <a:p>
            <a:pPr algn="ctr"/>
            <a:r>
              <a:rPr lang="ro-RO" sz="1600" dirty="0" smtClean="0">
                <a:solidFill>
                  <a:srgbClr val="FFFF00"/>
                </a:solidFill>
                <a:effectLst>
                  <a:outerShdw blurRad="38100" dist="38100" dir="2700000" algn="tl">
                    <a:srgbClr val="000000">
                      <a:alpha val="43137"/>
                    </a:srgbClr>
                  </a:outerShdw>
                </a:effectLst>
              </a:rPr>
              <a:t>Caracteristicile eșantionului de pacienți</a:t>
            </a:r>
            <a:endParaRPr lang="en-GB" dirty="0">
              <a:solidFill>
                <a:srgbClr val="FFFF00"/>
              </a:solidFill>
              <a:effectLst>
                <a:outerShdw blurRad="38100" dist="38100" dir="2700000" algn="tl">
                  <a:srgbClr val="000000">
                    <a:alpha val="43137"/>
                  </a:srgbClr>
                </a:outerShdw>
              </a:effectLst>
            </a:endParaRPr>
          </a:p>
        </p:txBody>
      </p:sp>
      <p:sp>
        <p:nvSpPr>
          <p:cNvPr id="8" name="Text Placeholder 7"/>
          <p:cNvSpPr>
            <a:spLocks noGrp="1"/>
          </p:cNvSpPr>
          <p:nvPr>
            <p:ph type="body" sz="half" idx="3"/>
          </p:nvPr>
        </p:nvSpPr>
        <p:spPr>
          <a:xfrm>
            <a:off x="4716016" y="1484784"/>
            <a:ext cx="4041775" cy="750887"/>
          </a:xfrm>
          <a:solidFill>
            <a:schemeClr val="accent2">
              <a:lumMod val="20000"/>
              <a:lumOff val="80000"/>
              <a:alpha val="25000"/>
            </a:schemeClr>
          </a:solidFill>
        </p:spPr>
        <p:txBody>
          <a:bodyPr/>
          <a:lstStyle/>
          <a:p>
            <a:r>
              <a:rPr lang="ro-RO" sz="1600" dirty="0" smtClean="0">
                <a:solidFill>
                  <a:srgbClr val="FFFF00"/>
                </a:solidFill>
                <a:effectLst>
                  <a:outerShdw blurRad="38100" dist="38100" dir="2700000" algn="tl">
                    <a:srgbClr val="000000">
                      <a:alpha val="43137"/>
                    </a:srgbClr>
                  </a:outerShdw>
                </a:effectLst>
              </a:rPr>
              <a:t>Profilul general al pacienților</a:t>
            </a:r>
            <a:endParaRPr lang="en-GB" sz="1600" dirty="0">
              <a:solidFill>
                <a:srgbClr val="FFFF00"/>
              </a:solidFill>
              <a:effectLst>
                <a:outerShdw blurRad="38100" dist="38100" dir="2700000" algn="tl">
                  <a:srgbClr val="000000">
                    <a:alpha val="43137"/>
                  </a:srgbClr>
                </a:outerShdw>
              </a:effectLst>
            </a:endParaRPr>
          </a:p>
        </p:txBody>
      </p:sp>
      <p:graphicFrame>
        <p:nvGraphicFramePr>
          <p:cNvPr id="11" name="Content Placeholder 10"/>
          <p:cNvGraphicFramePr>
            <a:graphicFrameLocks noGrp="1"/>
          </p:cNvGraphicFramePr>
          <p:nvPr>
            <p:ph sz="quarter" idx="2"/>
            <p:extLst>
              <p:ext uri="{D42A27DB-BD31-4B8C-83A1-F6EECF244321}">
                <p14:modId xmlns:p14="http://schemas.microsoft.com/office/powerpoint/2010/main" val="974541657"/>
              </p:ext>
            </p:extLst>
          </p:nvPr>
        </p:nvGraphicFramePr>
        <p:xfrm>
          <a:off x="251521" y="4213678"/>
          <a:ext cx="4184310" cy="25169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quarter" idx="4"/>
            <p:extLst>
              <p:ext uri="{D42A27DB-BD31-4B8C-83A1-F6EECF244321}">
                <p14:modId xmlns:p14="http://schemas.microsoft.com/office/powerpoint/2010/main" val="226324008"/>
              </p:ext>
            </p:extLst>
          </p:nvPr>
        </p:nvGraphicFramePr>
        <p:xfrm>
          <a:off x="4716016" y="2564904"/>
          <a:ext cx="4041775" cy="3749040"/>
        </p:xfrm>
        <a:graphic>
          <a:graphicData uri="http://schemas.openxmlformats.org/drawingml/2006/table">
            <a:tbl>
              <a:tblPr firstRow="1" bandRow="1">
                <a:tableStyleId>{2D5ABB26-0587-4C30-8999-92F81FD0307C}</a:tableStyleId>
              </a:tblPr>
              <a:tblGrid>
                <a:gridCol w="2997222"/>
                <a:gridCol w="1044553"/>
              </a:tblGrid>
              <a:tr h="370840">
                <a:tc>
                  <a:txBody>
                    <a:bodyPr/>
                    <a:lstStyle/>
                    <a:p>
                      <a:r>
                        <a:rPr lang="ro-RO" sz="1500" dirty="0" smtClean="0">
                          <a:solidFill>
                            <a:schemeClr val="accent3">
                              <a:lumMod val="40000"/>
                              <a:lumOff val="60000"/>
                            </a:schemeClr>
                          </a:solidFill>
                        </a:rPr>
                        <a:t>Vârsta medie</a:t>
                      </a:r>
                      <a:r>
                        <a:rPr lang="ro-RO" sz="1500" baseline="0" dirty="0" smtClean="0">
                          <a:solidFill>
                            <a:schemeClr val="accent3">
                              <a:lumMod val="40000"/>
                              <a:lumOff val="60000"/>
                            </a:schemeClr>
                          </a:solidFill>
                        </a:rPr>
                        <a:t> (ani)</a:t>
                      </a:r>
                    </a:p>
                    <a:p>
                      <a:endParaRPr lang="ro-RO" sz="1500" baseline="0" dirty="0" smtClean="0">
                        <a:solidFill>
                          <a:schemeClr val="accent3">
                            <a:lumMod val="40000"/>
                            <a:lumOff val="60000"/>
                          </a:schemeClr>
                        </a:solidFill>
                      </a:endParaRPr>
                    </a:p>
                    <a:p>
                      <a:r>
                        <a:rPr lang="ro-RO" sz="1500" baseline="0" dirty="0" smtClean="0">
                          <a:solidFill>
                            <a:schemeClr val="accent3">
                              <a:lumMod val="40000"/>
                              <a:lumOff val="60000"/>
                            </a:schemeClr>
                          </a:solidFill>
                        </a:rPr>
                        <a:t>Bărbați/Femei (%)</a:t>
                      </a:r>
                    </a:p>
                    <a:p>
                      <a:endParaRPr lang="ro-RO" sz="1500" baseline="0" dirty="0" smtClean="0">
                        <a:solidFill>
                          <a:schemeClr val="accent3">
                            <a:lumMod val="40000"/>
                            <a:lumOff val="60000"/>
                          </a:schemeClr>
                        </a:solidFill>
                      </a:endParaRPr>
                    </a:p>
                    <a:p>
                      <a:r>
                        <a:rPr lang="ro-RO" sz="1500" baseline="0" dirty="0" smtClean="0">
                          <a:solidFill>
                            <a:schemeClr val="accent3">
                              <a:lumMod val="40000"/>
                              <a:lumOff val="60000"/>
                            </a:schemeClr>
                          </a:solidFill>
                        </a:rPr>
                        <a:t>Studii:</a:t>
                      </a:r>
                    </a:p>
                    <a:p>
                      <a:pPr>
                        <a:buFontTx/>
                        <a:buChar char="-"/>
                      </a:pPr>
                      <a:r>
                        <a:rPr lang="ro-RO" sz="1500" baseline="0" dirty="0" smtClean="0">
                          <a:solidFill>
                            <a:schemeClr val="accent3">
                              <a:lumMod val="40000"/>
                              <a:lumOff val="60000"/>
                            </a:schemeClr>
                          </a:solidFill>
                        </a:rPr>
                        <a:t>Primare (%)</a:t>
                      </a:r>
                    </a:p>
                    <a:p>
                      <a:pPr>
                        <a:buFontTx/>
                        <a:buChar char="-"/>
                      </a:pPr>
                      <a:r>
                        <a:rPr lang="ro-RO" sz="1500" baseline="0" dirty="0" smtClean="0">
                          <a:solidFill>
                            <a:schemeClr val="accent3">
                              <a:lumMod val="40000"/>
                              <a:lumOff val="60000"/>
                            </a:schemeClr>
                          </a:solidFill>
                        </a:rPr>
                        <a:t>Medii (%)</a:t>
                      </a:r>
                    </a:p>
                    <a:p>
                      <a:pPr>
                        <a:buFontTx/>
                        <a:buChar char="-"/>
                      </a:pPr>
                      <a:r>
                        <a:rPr lang="ro-RO" sz="1500" baseline="0" dirty="0" smtClean="0">
                          <a:solidFill>
                            <a:schemeClr val="accent3">
                              <a:lumMod val="40000"/>
                              <a:lumOff val="60000"/>
                            </a:schemeClr>
                          </a:solidFill>
                        </a:rPr>
                        <a:t>Superioare (%)</a:t>
                      </a:r>
                    </a:p>
                    <a:p>
                      <a:pPr>
                        <a:buFontTx/>
                        <a:buNone/>
                      </a:pPr>
                      <a:endParaRPr lang="ro-RO" sz="1500" baseline="0" dirty="0" smtClean="0">
                        <a:solidFill>
                          <a:schemeClr val="accent3">
                            <a:lumMod val="40000"/>
                            <a:lumOff val="60000"/>
                          </a:schemeClr>
                        </a:solidFill>
                      </a:endParaRPr>
                    </a:p>
                    <a:p>
                      <a:pPr>
                        <a:buFontTx/>
                        <a:buNone/>
                      </a:pPr>
                      <a:r>
                        <a:rPr lang="ro-RO" sz="1500" baseline="0" dirty="0" smtClean="0">
                          <a:solidFill>
                            <a:schemeClr val="accent3">
                              <a:lumMod val="40000"/>
                              <a:lumOff val="60000"/>
                            </a:schemeClr>
                          </a:solidFill>
                        </a:rPr>
                        <a:t>Secția Ortopedie (%)</a:t>
                      </a:r>
                    </a:p>
                    <a:p>
                      <a:pPr>
                        <a:buFontTx/>
                        <a:buNone/>
                      </a:pPr>
                      <a:r>
                        <a:rPr lang="ro-RO" sz="1500" baseline="0" dirty="0" smtClean="0">
                          <a:solidFill>
                            <a:schemeClr val="accent3">
                              <a:lumMod val="40000"/>
                              <a:lumOff val="60000"/>
                            </a:schemeClr>
                          </a:solidFill>
                        </a:rPr>
                        <a:t>Secția Traumatism Asociat (%)</a:t>
                      </a:r>
                    </a:p>
                    <a:p>
                      <a:pPr>
                        <a:buFontTx/>
                        <a:buNone/>
                      </a:pPr>
                      <a:r>
                        <a:rPr lang="ro-RO" sz="1500" baseline="0" dirty="0" smtClean="0">
                          <a:solidFill>
                            <a:schemeClr val="accent3">
                              <a:lumMod val="40000"/>
                              <a:lumOff val="60000"/>
                            </a:schemeClr>
                          </a:solidFill>
                        </a:rPr>
                        <a:t>Secția Traumatologie I (%)</a:t>
                      </a:r>
                    </a:p>
                    <a:p>
                      <a:pPr>
                        <a:buFontTx/>
                        <a:buNone/>
                      </a:pPr>
                      <a:r>
                        <a:rPr lang="ro-RO" sz="1500" baseline="0" dirty="0" smtClean="0">
                          <a:solidFill>
                            <a:schemeClr val="accent3">
                              <a:lumMod val="40000"/>
                              <a:lumOff val="60000"/>
                            </a:schemeClr>
                          </a:solidFill>
                        </a:rPr>
                        <a:t>Secția Traumatologie II (%)</a:t>
                      </a:r>
                    </a:p>
                    <a:p>
                      <a:pPr>
                        <a:buFontTx/>
                        <a:buNone/>
                      </a:pPr>
                      <a:r>
                        <a:rPr lang="ro-RO" sz="1500" baseline="0" dirty="0" smtClean="0">
                          <a:solidFill>
                            <a:schemeClr val="accent3">
                              <a:lumMod val="40000"/>
                              <a:lumOff val="60000"/>
                            </a:schemeClr>
                          </a:solidFill>
                        </a:rPr>
                        <a:t>Secția Chirurgie I (%)</a:t>
                      </a:r>
                    </a:p>
                    <a:p>
                      <a:pPr>
                        <a:buFontTx/>
                        <a:buNone/>
                      </a:pPr>
                      <a:r>
                        <a:rPr lang="ro-RO" sz="1500" baseline="0" dirty="0" smtClean="0">
                          <a:solidFill>
                            <a:schemeClr val="accent3">
                              <a:lumMod val="40000"/>
                              <a:lumOff val="60000"/>
                            </a:schemeClr>
                          </a:solidFill>
                        </a:rPr>
                        <a:t>Secția Chirurgie II (%)</a:t>
                      </a:r>
                    </a:p>
                    <a:p>
                      <a:pPr>
                        <a:buFontTx/>
                        <a:buNone/>
                      </a:pPr>
                      <a:r>
                        <a:rPr lang="ro-RO" sz="1500" baseline="0" dirty="0" smtClean="0">
                          <a:solidFill>
                            <a:schemeClr val="accent3">
                              <a:lumMod val="40000"/>
                              <a:lumOff val="60000"/>
                            </a:schemeClr>
                          </a:solidFill>
                        </a:rPr>
                        <a:t>Secția Ginecologie (%)</a:t>
                      </a:r>
                      <a:endParaRPr lang="en-GB" sz="1500" dirty="0">
                        <a:solidFill>
                          <a:schemeClr val="accent3">
                            <a:lumMod val="40000"/>
                            <a:lumOff val="60000"/>
                          </a:schemeClr>
                        </a:solidFill>
                      </a:endParaRPr>
                    </a:p>
                  </a:txBody>
                  <a:tcPr/>
                </a:tc>
                <a:tc>
                  <a:txBody>
                    <a:bodyPr/>
                    <a:lstStyle/>
                    <a:p>
                      <a:r>
                        <a:rPr lang="ro-RO" sz="1500" dirty="0" smtClean="0">
                          <a:solidFill>
                            <a:schemeClr val="accent3">
                              <a:lumMod val="40000"/>
                              <a:lumOff val="60000"/>
                            </a:schemeClr>
                          </a:solidFill>
                        </a:rPr>
                        <a:t>48,9±1,48</a:t>
                      </a:r>
                    </a:p>
                    <a:p>
                      <a:endParaRPr lang="ro-RO" sz="1500" dirty="0" smtClean="0">
                        <a:solidFill>
                          <a:schemeClr val="accent3">
                            <a:lumMod val="40000"/>
                            <a:lumOff val="60000"/>
                          </a:schemeClr>
                        </a:solidFill>
                      </a:endParaRPr>
                    </a:p>
                    <a:p>
                      <a:r>
                        <a:rPr lang="ro-RO" sz="1500" dirty="0" smtClean="0">
                          <a:solidFill>
                            <a:schemeClr val="accent3">
                              <a:lumMod val="40000"/>
                              <a:lumOff val="60000"/>
                            </a:schemeClr>
                          </a:solidFill>
                        </a:rPr>
                        <a:t>54,8/45,2</a:t>
                      </a:r>
                    </a:p>
                    <a:p>
                      <a:endParaRPr lang="ro-RO" sz="1500" dirty="0" smtClean="0">
                        <a:solidFill>
                          <a:schemeClr val="accent3">
                            <a:lumMod val="40000"/>
                            <a:lumOff val="60000"/>
                          </a:schemeClr>
                        </a:solidFill>
                      </a:endParaRPr>
                    </a:p>
                    <a:p>
                      <a:endParaRPr lang="ro-RO" sz="1500" dirty="0" smtClean="0">
                        <a:solidFill>
                          <a:schemeClr val="accent3">
                            <a:lumMod val="40000"/>
                            <a:lumOff val="60000"/>
                          </a:schemeClr>
                        </a:solidFill>
                      </a:endParaRPr>
                    </a:p>
                    <a:p>
                      <a:r>
                        <a:rPr lang="ro-RO" sz="1500" dirty="0" smtClean="0">
                          <a:solidFill>
                            <a:schemeClr val="accent3">
                              <a:lumMod val="40000"/>
                              <a:lumOff val="60000"/>
                            </a:schemeClr>
                          </a:solidFill>
                        </a:rPr>
                        <a:t>22,6</a:t>
                      </a:r>
                    </a:p>
                    <a:p>
                      <a:r>
                        <a:rPr lang="ro-RO" sz="1500" dirty="0" smtClean="0">
                          <a:solidFill>
                            <a:schemeClr val="accent3">
                              <a:lumMod val="40000"/>
                              <a:lumOff val="60000"/>
                            </a:schemeClr>
                          </a:solidFill>
                        </a:rPr>
                        <a:t>50,5</a:t>
                      </a:r>
                    </a:p>
                    <a:p>
                      <a:r>
                        <a:rPr lang="ro-RO" sz="1500" dirty="0" smtClean="0">
                          <a:solidFill>
                            <a:schemeClr val="accent3">
                              <a:lumMod val="40000"/>
                              <a:lumOff val="60000"/>
                            </a:schemeClr>
                          </a:solidFill>
                        </a:rPr>
                        <a:t>26,9</a:t>
                      </a:r>
                    </a:p>
                    <a:p>
                      <a:endParaRPr lang="ro-RO" sz="1500" dirty="0" smtClean="0">
                        <a:solidFill>
                          <a:schemeClr val="accent3">
                            <a:lumMod val="40000"/>
                            <a:lumOff val="60000"/>
                          </a:schemeClr>
                        </a:solidFill>
                      </a:endParaRPr>
                    </a:p>
                    <a:p>
                      <a:r>
                        <a:rPr lang="ro-RO" sz="1500" dirty="0" smtClean="0">
                          <a:solidFill>
                            <a:schemeClr val="accent3">
                              <a:lumMod val="40000"/>
                              <a:lumOff val="60000"/>
                            </a:schemeClr>
                          </a:solidFill>
                        </a:rPr>
                        <a:t>35,5</a:t>
                      </a:r>
                    </a:p>
                    <a:p>
                      <a:r>
                        <a:rPr lang="ro-RO" sz="1500" dirty="0" smtClean="0">
                          <a:solidFill>
                            <a:schemeClr val="accent3">
                              <a:lumMod val="40000"/>
                              <a:lumOff val="60000"/>
                            </a:schemeClr>
                          </a:solidFill>
                        </a:rPr>
                        <a:t>11,8</a:t>
                      </a:r>
                    </a:p>
                    <a:p>
                      <a:r>
                        <a:rPr lang="ro-RO" sz="1500" dirty="0" smtClean="0">
                          <a:solidFill>
                            <a:schemeClr val="accent3">
                              <a:lumMod val="40000"/>
                              <a:lumOff val="60000"/>
                            </a:schemeClr>
                          </a:solidFill>
                        </a:rPr>
                        <a:t>9,7</a:t>
                      </a:r>
                    </a:p>
                    <a:p>
                      <a:r>
                        <a:rPr lang="ro-RO" sz="1500" dirty="0" smtClean="0">
                          <a:solidFill>
                            <a:schemeClr val="accent3">
                              <a:lumMod val="40000"/>
                              <a:lumOff val="60000"/>
                            </a:schemeClr>
                          </a:solidFill>
                        </a:rPr>
                        <a:t>7,5</a:t>
                      </a:r>
                    </a:p>
                    <a:p>
                      <a:r>
                        <a:rPr lang="ro-RO" sz="1500" dirty="0" smtClean="0">
                          <a:solidFill>
                            <a:schemeClr val="accent3">
                              <a:lumMod val="40000"/>
                              <a:lumOff val="60000"/>
                            </a:schemeClr>
                          </a:solidFill>
                        </a:rPr>
                        <a:t>9,7</a:t>
                      </a:r>
                    </a:p>
                    <a:p>
                      <a:r>
                        <a:rPr lang="ro-RO" sz="1500" dirty="0" smtClean="0">
                          <a:solidFill>
                            <a:schemeClr val="accent3">
                              <a:lumMod val="40000"/>
                              <a:lumOff val="60000"/>
                            </a:schemeClr>
                          </a:solidFill>
                        </a:rPr>
                        <a:t>15,05</a:t>
                      </a:r>
                    </a:p>
                    <a:p>
                      <a:r>
                        <a:rPr lang="ro-RO" sz="1500" dirty="0" smtClean="0">
                          <a:solidFill>
                            <a:schemeClr val="accent3">
                              <a:lumMod val="40000"/>
                              <a:lumOff val="60000"/>
                            </a:schemeClr>
                          </a:solidFill>
                        </a:rPr>
                        <a:t>10,75</a:t>
                      </a:r>
                      <a:endParaRPr lang="en-GB" sz="1500" dirty="0">
                        <a:solidFill>
                          <a:schemeClr val="accent3">
                            <a:lumMod val="40000"/>
                            <a:lumOff val="60000"/>
                          </a:schemeClr>
                        </a:solidFill>
                      </a:endParaRPr>
                    </a:p>
                  </a:txBody>
                  <a:tcPr/>
                </a:tc>
              </a:tr>
            </a:tbl>
          </a:graphicData>
        </a:graphic>
      </p:graphicFrame>
      <p:sp>
        <p:nvSpPr>
          <p:cNvPr id="12" name="Title 1"/>
          <p:cNvSpPr txBox="1">
            <a:spLocks/>
          </p:cNvSpPr>
          <p:nvPr/>
        </p:nvSpPr>
        <p:spPr>
          <a:xfrm>
            <a:off x="107504" y="2420888"/>
            <a:ext cx="4536504" cy="179279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ro-RO" sz="1600" dirty="0" smtClean="0">
                <a:solidFill>
                  <a:schemeClr val="accent3">
                    <a:lumMod val="40000"/>
                    <a:lumOff val="60000"/>
                  </a:schemeClr>
                </a:solidFill>
                <a:ea typeface="+mj-ea"/>
                <a:cs typeface="+mj-cs"/>
              </a:rPr>
              <a:t>94 pacienți (&gt;18ani)</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ro-RO" sz="1600" dirty="0" smtClean="0">
                <a:solidFill>
                  <a:schemeClr val="accent3">
                    <a:lumMod val="40000"/>
                    <a:lumOff val="60000"/>
                  </a:schemeClr>
                </a:solidFill>
                <a:ea typeface="+mj-ea"/>
                <a:cs typeface="+mj-cs"/>
              </a:rPr>
              <a:t>3 loturi de studiu:</a:t>
            </a:r>
          </a:p>
          <a:p>
            <a:pPr lvl="1">
              <a:spcBef>
                <a:spcPct val="0"/>
              </a:spcBef>
              <a:buFont typeface="Arial" pitchFamily="34" charset="0"/>
              <a:buChar char="•"/>
            </a:pPr>
            <a:r>
              <a:rPr lang="ro-RO" sz="1600" dirty="0" smtClean="0">
                <a:solidFill>
                  <a:schemeClr val="accent3">
                    <a:lumMod val="40000"/>
                    <a:lumOff val="60000"/>
                  </a:schemeClr>
                </a:solidFill>
                <a:ea typeface="+mj-ea"/>
                <a:cs typeface="+mj-cs"/>
              </a:rPr>
              <a:t>Pacienți cu anestezie intravenoasă </a:t>
            </a:r>
            <a:r>
              <a:rPr lang="ro-RO" sz="1600" dirty="0" smtClean="0">
                <a:solidFill>
                  <a:schemeClr val="accent3">
                    <a:lumMod val="40000"/>
                    <a:lumOff val="60000"/>
                  </a:schemeClr>
                </a:solidFill>
                <a:ea typeface="+mj-ea"/>
                <a:cs typeface="+mj-cs"/>
              </a:rPr>
              <a:t>(35)(AI</a:t>
            </a:r>
            <a:r>
              <a:rPr lang="ro-RO" sz="1600" dirty="0" smtClean="0">
                <a:solidFill>
                  <a:schemeClr val="accent3">
                    <a:lumMod val="40000"/>
                    <a:lumOff val="60000"/>
                  </a:schemeClr>
                </a:solidFill>
                <a:ea typeface="+mj-ea"/>
                <a:cs typeface="+mj-cs"/>
              </a:rPr>
              <a:t>)</a:t>
            </a:r>
          </a:p>
          <a:p>
            <a:pPr lvl="1">
              <a:spcBef>
                <a:spcPct val="0"/>
              </a:spcBef>
              <a:buFont typeface="Arial" pitchFamily="34" charset="0"/>
              <a:buChar char="•"/>
            </a:pPr>
            <a:r>
              <a:rPr lang="ro-RO" sz="1600" dirty="0" smtClean="0">
                <a:solidFill>
                  <a:schemeClr val="accent3">
                    <a:lumMod val="40000"/>
                    <a:lumOff val="60000"/>
                  </a:schemeClr>
                </a:solidFill>
                <a:ea typeface="+mj-ea"/>
                <a:cs typeface="+mj-cs"/>
              </a:rPr>
              <a:t>Pacienți cu rahianestezie </a:t>
            </a:r>
            <a:r>
              <a:rPr lang="ro-RO" sz="1600" dirty="0" smtClean="0">
                <a:solidFill>
                  <a:schemeClr val="accent3">
                    <a:lumMod val="40000"/>
                    <a:lumOff val="60000"/>
                  </a:schemeClr>
                </a:solidFill>
                <a:ea typeface="+mj-ea"/>
                <a:cs typeface="+mj-cs"/>
              </a:rPr>
              <a:t>(34)(RA</a:t>
            </a:r>
            <a:r>
              <a:rPr lang="ro-RO" sz="1600" dirty="0" smtClean="0">
                <a:solidFill>
                  <a:schemeClr val="accent3">
                    <a:lumMod val="40000"/>
                    <a:lumOff val="60000"/>
                  </a:schemeClr>
                </a:solidFill>
                <a:ea typeface="+mj-ea"/>
                <a:cs typeface="+mj-cs"/>
              </a:rPr>
              <a:t>)</a:t>
            </a:r>
          </a:p>
          <a:p>
            <a:pPr lvl="1">
              <a:spcBef>
                <a:spcPct val="0"/>
              </a:spcBef>
              <a:buFont typeface="Arial" pitchFamily="34" charset="0"/>
              <a:buChar char="•"/>
            </a:pPr>
            <a:r>
              <a:rPr lang="ro-RO" sz="1600" dirty="0" smtClean="0">
                <a:solidFill>
                  <a:schemeClr val="accent3">
                    <a:lumMod val="40000"/>
                    <a:lumOff val="60000"/>
                  </a:schemeClr>
                </a:solidFill>
                <a:ea typeface="+mj-ea"/>
                <a:cs typeface="+mj-cs"/>
              </a:rPr>
              <a:t>Pacienți cu anestezie combinată </a:t>
            </a:r>
            <a:r>
              <a:rPr lang="en-US" sz="1600" dirty="0" smtClean="0">
                <a:solidFill>
                  <a:schemeClr val="accent3">
                    <a:lumMod val="40000"/>
                    <a:lumOff val="60000"/>
                  </a:schemeClr>
                </a:solidFill>
                <a:ea typeface="+mj-ea"/>
                <a:cs typeface="+mj-cs"/>
              </a:rPr>
              <a:t>spinal</a:t>
            </a:r>
            <a:r>
              <a:rPr lang="ro-RO" sz="1600" dirty="0" smtClean="0">
                <a:solidFill>
                  <a:schemeClr val="accent3">
                    <a:lumMod val="40000"/>
                    <a:lumOff val="60000"/>
                  </a:schemeClr>
                </a:solidFill>
                <a:ea typeface="+mj-ea"/>
                <a:cs typeface="+mj-cs"/>
              </a:rPr>
              <a:t>ă epidurală </a:t>
            </a:r>
            <a:r>
              <a:rPr lang="ro-RO" sz="1600" dirty="0" smtClean="0">
                <a:solidFill>
                  <a:schemeClr val="accent3">
                    <a:lumMod val="40000"/>
                    <a:lumOff val="60000"/>
                  </a:schemeClr>
                </a:solidFill>
                <a:ea typeface="+mj-ea"/>
                <a:cs typeface="+mj-cs"/>
              </a:rPr>
              <a:t>(24)(ACSE</a:t>
            </a:r>
            <a:r>
              <a:rPr lang="ro-RO" sz="1600" dirty="0" smtClean="0">
                <a:solidFill>
                  <a:schemeClr val="accent3">
                    <a:lumMod val="40000"/>
                    <a:lumOff val="60000"/>
                  </a:schemeClr>
                </a:solidFill>
                <a:ea typeface="+mj-ea"/>
                <a:cs typeface="+mj-cs"/>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358246" cy="1143000"/>
          </a:xfrm>
        </p:spPr>
        <p:txBody>
          <a:bodyPr>
            <a:noAutofit/>
          </a:bodyPr>
          <a:lstStyle/>
          <a:p>
            <a:r>
              <a:rPr lang="ro-RO" sz="3200" dirty="0" smtClean="0">
                <a:solidFill>
                  <a:srgbClr val="FFFF00"/>
                </a:solidFill>
                <a:effectLst>
                  <a:outerShdw blurRad="38100" dist="38100" dir="2700000" algn="tl">
                    <a:srgbClr val="000000">
                      <a:alpha val="43137"/>
                    </a:srgbClr>
                  </a:outerShdw>
                </a:effectLst>
              </a:rPr>
              <a:t>I. Aspectul de informare și atitudine a pacienților asupra durerii </a:t>
            </a:r>
            <a:endParaRPr lang="en-GB" sz="3200" dirty="0">
              <a:solidFill>
                <a:srgbClr val="FFFF00"/>
              </a:solidFill>
              <a:effectLst>
                <a:outerShdw blurRad="38100" dist="38100" dir="2700000" algn="tl">
                  <a:srgbClr val="000000">
                    <a:alpha val="43137"/>
                  </a:srgbClr>
                </a:outerShdw>
              </a:effectLst>
            </a:endParaRPr>
          </a:p>
        </p:txBody>
      </p:sp>
      <p:graphicFrame>
        <p:nvGraphicFramePr>
          <p:cNvPr id="4" name="Chart 3"/>
          <p:cNvGraphicFramePr/>
          <p:nvPr>
            <p:extLst>
              <p:ext uri="{D42A27DB-BD31-4B8C-83A1-F6EECF244321}">
                <p14:modId xmlns:p14="http://schemas.microsoft.com/office/powerpoint/2010/main" val="486775981"/>
              </p:ext>
            </p:extLst>
          </p:nvPr>
        </p:nvGraphicFramePr>
        <p:xfrm>
          <a:off x="899592" y="1916832"/>
          <a:ext cx="7500990" cy="435771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0" y="6429372"/>
            <a:ext cx="2786082" cy="428628"/>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o-RO" sz="3200" b="0" i="0" u="none" strike="noStrike" kern="1200" cap="none" spc="0" normalizeH="0" baseline="0" noProof="0" dirty="0" smtClean="0">
                <a:ln>
                  <a:noFill/>
                </a:ln>
                <a:solidFill>
                  <a:schemeClr val="tx2"/>
                </a:solidFill>
                <a:effectLst/>
                <a:uLnTx/>
                <a:uFillTx/>
                <a:latin typeface="+mj-lt"/>
                <a:ea typeface="+mj-ea"/>
                <a:cs typeface="+mj-cs"/>
              </a:rPr>
              <a:t>REZULTATE ȘI</a:t>
            </a:r>
            <a:r>
              <a:rPr kumimoji="0" lang="ro-RO" sz="3200" b="0" i="0" u="none" strike="noStrike" kern="1200" cap="none" spc="0" normalizeH="0" noProof="0" dirty="0" smtClean="0">
                <a:ln>
                  <a:noFill/>
                </a:ln>
                <a:solidFill>
                  <a:schemeClr val="tx2"/>
                </a:solidFill>
                <a:effectLst/>
                <a:uLnTx/>
                <a:uFillTx/>
                <a:latin typeface="+mj-lt"/>
                <a:ea typeface="+mj-ea"/>
                <a:cs typeface="+mj-cs"/>
              </a:rPr>
              <a:t> DISCUȚII</a:t>
            </a:r>
            <a:endParaRPr kumimoji="0" lang="en-GB"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972</TotalTime>
  <Words>894</Words>
  <Application>Microsoft Office PowerPoint</Application>
  <PresentationFormat>On-screen Show (4:3)</PresentationFormat>
  <Paragraphs>160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Apex</vt:lpstr>
      <vt:lpstr>Teză De Diplomă</vt:lpstr>
      <vt:lpstr>Problematica durerii acute postoperatorii</vt:lpstr>
      <vt:lpstr>Problematica durerii acute postoperatorii</vt:lpstr>
      <vt:lpstr>Bariere pentru un management optimal al durerii postoperatorii</vt:lpstr>
      <vt:lpstr>Scopul studiului</vt:lpstr>
      <vt:lpstr>Obiective</vt:lpstr>
      <vt:lpstr>Designul studiului</vt:lpstr>
      <vt:lpstr>Designul studiului</vt:lpstr>
      <vt:lpstr>I. Aspectul de informare și atitudine a pacienților asupra durerii </vt:lpstr>
      <vt:lpstr>I. Aspectul de informare și atitudine a pacienților asupra durerii </vt:lpstr>
      <vt:lpstr>I. Aspectul de informare și atitudine a pacienților asupra durerii </vt:lpstr>
      <vt:lpstr>I. Aspectul de informare și atitudine a pacienților asupra durerii </vt:lpstr>
      <vt:lpstr>I. Aspectul de informare și atitudine a pacienților asupra durerii </vt:lpstr>
      <vt:lpstr>I. Aspectul de informare și atitudine a pacienților asupra durerii </vt:lpstr>
      <vt:lpstr>II. Evaluarea postoperatorie a pacientului </vt:lpstr>
      <vt:lpstr>II. Evaluarea postoperatorie a pacientului </vt:lpstr>
      <vt:lpstr>II. Evaluarea postoperatorie a pacientului </vt:lpstr>
      <vt:lpstr>II. Evaluarea durerii după SNV</vt:lpstr>
      <vt:lpstr>II. Evaluarea postoperatorie a pacientului </vt:lpstr>
      <vt:lpstr>III. Evaluarea calității tratamentului</vt:lpstr>
      <vt:lpstr>III. Evaluarea calității tratamentului</vt:lpstr>
      <vt:lpstr>III. Evaluarea calității tratamentului</vt:lpstr>
      <vt:lpstr>III. Evaluarea calității tratamentului</vt:lpstr>
      <vt:lpstr>III. Evaluarea calității tratamentului</vt:lpstr>
      <vt:lpstr>Concluzii</vt:lpstr>
      <vt:lpstr>Concluzii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GUZUN Nicolai</dc:creator>
  <cp:lastModifiedBy>GUZUN Nicolai</cp:lastModifiedBy>
  <cp:revision>87</cp:revision>
  <dcterms:created xsi:type="dcterms:W3CDTF">2010-03-09T18:01:59Z</dcterms:created>
  <dcterms:modified xsi:type="dcterms:W3CDTF">2010-04-28T08:25:37Z</dcterms:modified>
</cp:coreProperties>
</file>